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sldIdLst>
    <p:sldId id="256" r:id="rId3"/>
    <p:sldId id="262" r:id="rId4"/>
    <p:sldId id="260" r:id="rId5"/>
    <p:sldId id="263" r:id="rId6"/>
    <p:sldId id="264" r:id="rId7"/>
    <p:sldId id="267" r:id="rId8"/>
    <p:sldId id="268" r:id="rId9"/>
    <p:sldId id="269" r:id="rId10"/>
    <p:sldId id="271" r:id="rId11"/>
    <p:sldId id="272" r:id="rId12"/>
    <p:sldId id="270" r:id="rId13"/>
    <p:sldId id="259" r:id="rId14"/>
    <p:sldId id="265" r:id="rId15"/>
    <p:sldId id="266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D9D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>
        <p:scale>
          <a:sx n="100" d="100"/>
          <a:sy n="100" d="100"/>
        </p:scale>
        <p:origin x="90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5BF25-8354-4734-908C-3E8BC6673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42C1DC-D8CB-4338-961E-EA0A9FAC2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009A86-F55B-42C0-B223-F6A435A0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2B36D-97E3-4069-84C3-40BD3454835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6911E-EE4E-46B8-AF17-355F58E3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47C8-9520-48D0-8EA3-C712DCA1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182F-574C-41D6-BD02-F1A425575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5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C7C9-B443-498D-8D9B-3D8C3D83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BEC48-BD86-4946-A344-3107B9686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92903-4084-451A-A243-67992FFD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2B36D-97E3-4069-84C3-40BD3454835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13A57F-1D01-4908-85A8-07112CDC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EF31E-C617-40DB-AFA1-7875F6BE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E182F-574C-41D6-BD02-F1A425575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7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5BF25-8354-4734-908C-3E8BC6673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42C1DC-D8CB-4338-961E-EA0A9FAC2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C7C9-B443-498D-8D9B-3D8C3D83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68" y="0"/>
            <a:ext cx="8826631" cy="509047"/>
          </a:xfrm>
          <a:prstGeom prst="rect">
            <a:avLst/>
          </a:prstGeom>
        </p:spPr>
        <p:txBody>
          <a:bodyPr anchor="ctr"/>
          <a:lstStyle>
            <a:lvl1pPr algn="l">
              <a:defRPr sz="1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BEC48-BD86-4946-A344-3107B968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4803493"/>
            <a:ext cx="11720660" cy="198464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36567-919B-4B20-94A3-A74D2FFE71BE}"/>
              </a:ext>
            </a:extLst>
          </p:cNvPr>
          <p:cNvSpPr txBox="1"/>
          <p:nvPr userDrawn="1"/>
        </p:nvSpPr>
        <p:spPr>
          <a:xfrm>
            <a:off x="235670" y="69857"/>
            <a:ext cx="238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분석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1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C7C9-B443-498D-8D9B-3D8C3D83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68" y="0"/>
            <a:ext cx="8826631" cy="509047"/>
          </a:xfrm>
          <a:prstGeom prst="rect">
            <a:avLst/>
          </a:prstGeom>
        </p:spPr>
        <p:txBody>
          <a:bodyPr anchor="ctr"/>
          <a:lstStyle>
            <a:lvl1pPr algn="l">
              <a:defRPr sz="1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BEC48-BD86-4946-A344-3107B968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1825625"/>
            <a:ext cx="11720660" cy="435133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36567-919B-4B20-94A3-A74D2FFE71BE}"/>
              </a:ext>
            </a:extLst>
          </p:cNvPr>
          <p:cNvSpPr txBox="1"/>
          <p:nvPr userDrawn="1"/>
        </p:nvSpPr>
        <p:spPr>
          <a:xfrm>
            <a:off x="235670" y="69857"/>
            <a:ext cx="238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  <a:r>
              <a:rPr lang="en-US" altLang="ko-KR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1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C7C9-B443-498D-8D9B-3D8C3D83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68" y="0"/>
            <a:ext cx="8826631" cy="509047"/>
          </a:xfrm>
          <a:prstGeom prst="rect">
            <a:avLst/>
          </a:prstGeom>
        </p:spPr>
        <p:txBody>
          <a:bodyPr anchor="ctr"/>
          <a:lstStyle>
            <a:lvl1pPr algn="l">
              <a:defRPr sz="1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BEC48-BD86-4946-A344-3107B968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1825625"/>
            <a:ext cx="11720660" cy="435133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36567-919B-4B20-94A3-A74D2FFE71BE}"/>
              </a:ext>
            </a:extLst>
          </p:cNvPr>
          <p:cNvSpPr txBox="1"/>
          <p:nvPr userDrawn="1"/>
        </p:nvSpPr>
        <p:spPr>
          <a:xfrm>
            <a:off x="235670" y="69857"/>
            <a:ext cx="238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  <a:r>
              <a:rPr lang="en-US" altLang="ko-KR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9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C7C9-B443-498D-8D9B-3D8C3D83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68" y="0"/>
            <a:ext cx="8826631" cy="509047"/>
          </a:xfrm>
          <a:prstGeom prst="rect">
            <a:avLst/>
          </a:prstGeom>
        </p:spPr>
        <p:txBody>
          <a:bodyPr anchor="ctr"/>
          <a:lstStyle>
            <a:lvl1pPr algn="l">
              <a:defRPr sz="16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BEC48-BD86-4946-A344-3107B968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1825625"/>
            <a:ext cx="11720660" cy="435133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36567-919B-4B20-94A3-A74D2FFE71BE}"/>
              </a:ext>
            </a:extLst>
          </p:cNvPr>
          <p:cNvSpPr txBox="1"/>
          <p:nvPr userDrawn="1"/>
        </p:nvSpPr>
        <p:spPr>
          <a:xfrm>
            <a:off x="235670" y="69857"/>
            <a:ext cx="238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  <a:r>
              <a:rPr lang="en-US" altLang="ko-KR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91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31B78A-BFDC-47A6-AD26-E0570DAF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0E0BD3-8829-4DAD-B138-8CDCC66A0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ECBF8-E27C-46C0-9EB9-5C793479A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2B36D-97E3-4069-84C3-40BD34548353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0441A1-2C5A-43A6-B9E3-C022CE169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89FB7-ADB3-470D-9381-B4BB7E2C4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E182F-574C-41D6-BD02-F1A425575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1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3A24343-023F-4A03-8212-2865BCA7F084}"/>
              </a:ext>
            </a:extLst>
          </p:cNvPr>
          <p:cNvGrpSpPr/>
          <p:nvPr userDrawn="1"/>
        </p:nvGrpSpPr>
        <p:grpSpPr>
          <a:xfrm>
            <a:off x="-1" y="0"/>
            <a:ext cx="3346515" cy="486000"/>
            <a:chOff x="-1" y="0"/>
            <a:chExt cx="3346515" cy="48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순서도: 데이터 6">
              <a:extLst>
                <a:ext uri="{FF2B5EF4-FFF2-40B4-BE49-F238E27FC236}">
                  <a16:creationId xmlns:a16="http://schemas.microsoft.com/office/drawing/2014/main" id="{29988541-E3D6-4BFF-A265-A73C1C91A5B5}"/>
                </a:ext>
              </a:extLst>
            </p:cNvPr>
            <p:cNvSpPr/>
            <p:nvPr userDrawn="1"/>
          </p:nvSpPr>
          <p:spPr>
            <a:xfrm>
              <a:off x="-1" y="0"/>
              <a:ext cx="3346515" cy="486000"/>
            </a:xfrm>
            <a:prstGeom prst="flowChartInputOutpu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EF2087-0714-4208-8251-5739F1A0DC0F}"/>
                </a:ext>
              </a:extLst>
            </p:cNvPr>
            <p:cNvSpPr/>
            <p:nvPr userDrawn="1"/>
          </p:nvSpPr>
          <p:spPr>
            <a:xfrm>
              <a:off x="0" y="0"/>
              <a:ext cx="1074656" cy="486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01DD99-45FE-45F7-9DB7-91AF687D8549}"/>
              </a:ext>
            </a:extLst>
          </p:cNvPr>
          <p:cNvSpPr/>
          <p:nvPr userDrawn="1"/>
        </p:nvSpPr>
        <p:spPr>
          <a:xfrm flipV="1">
            <a:off x="0" y="6812281"/>
            <a:ext cx="12192000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hdphoto" Target="../media/hdphoto4.wdp"/><Relationship Id="rId7" Type="http://schemas.openxmlformats.org/officeDocument/2006/relationships/image" Target="../media/image1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B934C-1E74-4406-A2F0-3C201F457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UI </a:t>
            </a:r>
            <a:r>
              <a:rPr lang="ko-KR" altLang="en-US" sz="4400" dirty="0"/>
              <a:t>배치 의도 분석</a:t>
            </a:r>
            <a:endParaRPr 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8CAFAD-7DF5-40DE-AA90-293D36D85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김광현</a:t>
            </a:r>
            <a:endParaRPr lang="en-US" altLang="ko-KR" dirty="0"/>
          </a:p>
          <a:p>
            <a:r>
              <a:rPr lang="ko-KR" altLang="en-US" dirty="0"/>
              <a:t>작성시간</a:t>
            </a:r>
            <a:r>
              <a:rPr lang="en-US" altLang="ko-KR" dirty="0"/>
              <a:t>( 10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5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10700-2E1A-4393-A549-0D62DD04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장비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3295A-1D36-40FA-86EA-E4E6E5FA9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6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B93A2-9480-4B26-A383-1A2A1558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AA78A-798D-42CB-A981-51E7BE5E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중요도에 따라 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9960C5-8A37-49AC-B4F0-ED192830F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" t="24269" r="8074" b="32202"/>
          <a:stretch/>
        </p:blipFill>
        <p:spPr>
          <a:xfrm>
            <a:off x="606489" y="1257210"/>
            <a:ext cx="4581331" cy="11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7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6EA0-8A8D-4BE9-B495-9E27FA5D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D7761A-A394-4C3B-B10E-91401EC5CF60}"/>
              </a:ext>
            </a:extLst>
          </p:cNvPr>
          <p:cNvGrpSpPr/>
          <p:nvPr/>
        </p:nvGrpSpPr>
        <p:grpSpPr>
          <a:xfrm>
            <a:off x="285057" y="717400"/>
            <a:ext cx="2358951" cy="1710441"/>
            <a:chOff x="7136064" y="1020194"/>
            <a:chExt cx="3825162" cy="144642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3B21FE6-1C90-40BF-A43C-5FAA6D134EC3}"/>
                </a:ext>
              </a:extLst>
            </p:cNvPr>
            <p:cNvSpPr/>
            <p:nvPr/>
          </p:nvSpPr>
          <p:spPr>
            <a:xfrm>
              <a:off x="7136064" y="1020194"/>
              <a:ext cx="3825162" cy="144642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200" b="1" dirty="0">
                  <a:solidFill>
                    <a:schemeClr val="tx1"/>
                  </a:solidFill>
                </a:rPr>
                <a:t>범주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804ACE7-5D92-4FCE-B695-B90AE7585C5A}"/>
                </a:ext>
              </a:extLst>
            </p:cNvPr>
            <p:cNvSpPr/>
            <p:nvPr/>
          </p:nvSpPr>
          <p:spPr>
            <a:xfrm>
              <a:off x="7240236" y="1361580"/>
              <a:ext cx="3593668" cy="486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페이지 전환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뒤로가기</a:t>
              </a:r>
              <a:r>
                <a:rPr lang="ko-KR" altLang="en-US" sz="1200" dirty="0">
                  <a:solidFill>
                    <a:schemeClr val="tx1"/>
                  </a:solidFill>
                </a:rPr>
                <a:t> 버튼이 있는 화면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E2A370B-A294-4108-BE63-7A9BAEFBBD18}"/>
                </a:ext>
              </a:extLst>
            </p:cNvPr>
            <p:cNvSpPr/>
            <p:nvPr/>
          </p:nvSpPr>
          <p:spPr>
            <a:xfrm>
              <a:off x="7240235" y="1847580"/>
              <a:ext cx="3593667" cy="4860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팝업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화면 위에 띄우는 창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58955B6-862F-4EC8-A84D-E4CBF2D0A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20" y="724326"/>
            <a:ext cx="5175510" cy="251767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D9D125C3-A428-44EA-90CA-A91EABC3E22A}"/>
              </a:ext>
            </a:extLst>
          </p:cNvPr>
          <p:cNvGrpSpPr/>
          <p:nvPr/>
        </p:nvGrpSpPr>
        <p:grpSpPr>
          <a:xfrm>
            <a:off x="349299" y="3429000"/>
            <a:ext cx="9078460" cy="2639455"/>
            <a:chOff x="1501878" y="3384067"/>
            <a:chExt cx="9078460" cy="263945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07F32AA-A71E-461F-A207-F84003FC3F15}"/>
                </a:ext>
              </a:extLst>
            </p:cNvPr>
            <p:cNvSpPr/>
            <p:nvPr/>
          </p:nvSpPr>
          <p:spPr>
            <a:xfrm>
              <a:off x="1501878" y="338406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유저 프로필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6E36211-ADF0-4440-A2DB-29A8B3DEEF89}"/>
                </a:ext>
              </a:extLst>
            </p:cNvPr>
            <p:cNvSpPr/>
            <p:nvPr/>
          </p:nvSpPr>
          <p:spPr>
            <a:xfrm>
              <a:off x="2821439" y="338406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</a:rPr>
                <a:t>공지사항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84BE797-B540-4279-B6CC-73D2C9865DEB}"/>
                </a:ext>
              </a:extLst>
            </p:cNvPr>
            <p:cNvSpPr/>
            <p:nvPr/>
          </p:nvSpPr>
          <p:spPr>
            <a:xfrm>
              <a:off x="4141000" y="338406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</a:rPr>
                <a:t>우편함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FAF1537-91EE-426D-8CDF-4C34B812B8CC}"/>
                </a:ext>
              </a:extLst>
            </p:cNvPr>
            <p:cNvSpPr/>
            <p:nvPr/>
          </p:nvSpPr>
          <p:spPr>
            <a:xfrm>
              <a:off x="5460561" y="338406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</a:rPr>
                <a:t>친구목록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520F29D-27A5-4CFB-8202-68A415122F24}"/>
                </a:ext>
              </a:extLst>
            </p:cNvPr>
            <p:cNvSpPr/>
            <p:nvPr/>
          </p:nvSpPr>
          <p:spPr>
            <a:xfrm>
              <a:off x="6780122" y="338406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설정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35CF506-0F72-48A7-AA1D-539248B814D1}"/>
                </a:ext>
              </a:extLst>
            </p:cNvPr>
            <p:cNvSpPr/>
            <p:nvPr/>
          </p:nvSpPr>
          <p:spPr>
            <a:xfrm>
              <a:off x="8099684" y="338406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추가 메뉴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EFC5C9-A593-4314-BD47-4AAAC4D74140}"/>
                </a:ext>
              </a:extLst>
            </p:cNvPr>
            <p:cNvSpPr/>
            <p:nvPr/>
          </p:nvSpPr>
          <p:spPr>
            <a:xfrm>
              <a:off x="1501878" y="5162959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내 쿠키들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06FFDE7-E734-41D4-93B6-F335E73C5959}"/>
                </a:ext>
              </a:extLst>
            </p:cNvPr>
            <p:cNvSpPr/>
            <p:nvPr/>
          </p:nvSpPr>
          <p:spPr>
            <a:xfrm>
              <a:off x="8099684" y="5162959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PLAY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EA44F48-F6C7-4E3D-B2D9-0B89F0F2C0CE}"/>
                </a:ext>
              </a:extLst>
            </p:cNvPr>
            <p:cNvSpPr/>
            <p:nvPr/>
          </p:nvSpPr>
          <p:spPr>
            <a:xfrm>
              <a:off x="8099684" y="5675194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각 콘텐츠 별 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D1DA0D7-D370-4ABA-828A-0C4E11C601E9}"/>
                </a:ext>
              </a:extLst>
            </p:cNvPr>
            <p:cNvSpPr/>
            <p:nvPr/>
          </p:nvSpPr>
          <p:spPr>
            <a:xfrm>
              <a:off x="1501878" y="3828790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뽑기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A320E9B-582B-422C-869B-FBD6B20DC0DF}"/>
                </a:ext>
              </a:extLst>
            </p:cNvPr>
            <p:cNvSpPr/>
            <p:nvPr/>
          </p:nvSpPr>
          <p:spPr>
            <a:xfrm>
              <a:off x="8099684" y="3828790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</a:rPr>
                <a:t>퀘스트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812098A-EC53-44FB-A3A2-9822F0AC0BDD}"/>
                </a:ext>
              </a:extLst>
            </p:cNvPr>
            <p:cNvSpPr/>
            <p:nvPr/>
          </p:nvSpPr>
          <p:spPr>
            <a:xfrm>
              <a:off x="9419245" y="3384067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소지품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D1F9375-77ED-4739-A409-C6878CCEA120}"/>
                </a:ext>
              </a:extLst>
            </p:cNvPr>
            <p:cNvSpPr/>
            <p:nvPr/>
          </p:nvSpPr>
          <p:spPr>
            <a:xfrm>
              <a:off x="1501878" y="4273513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패키지 상점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1E28BE6-B7FA-4293-922E-E70BFD3E6318}"/>
                </a:ext>
              </a:extLst>
            </p:cNvPr>
            <p:cNvSpPr/>
            <p:nvPr/>
          </p:nvSpPr>
          <p:spPr>
            <a:xfrm>
              <a:off x="8099684" y="4273513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이벤트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18BF8C7-D6CE-4D76-8E05-9A8B5379BED5}"/>
                </a:ext>
              </a:extLst>
            </p:cNvPr>
            <p:cNvSpPr/>
            <p:nvPr/>
          </p:nvSpPr>
          <p:spPr>
            <a:xfrm>
              <a:off x="9419245" y="3828790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출석부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EAA97BA-9F8F-46F8-9073-1963DC700D77}"/>
                </a:ext>
              </a:extLst>
            </p:cNvPr>
            <p:cNvSpPr/>
            <p:nvPr/>
          </p:nvSpPr>
          <p:spPr>
            <a:xfrm>
              <a:off x="1501878" y="4718236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스킨 상점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BACCA00-B25B-41E3-B7B3-65B5F9B0DB91}"/>
                </a:ext>
              </a:extLst>
            </p:cNvPr>
            <p:cNvSpPr/>
            <p:nvPr/>
          </p:nvSpPr>
          <p:spPr>
            <a:xfrm>
              <a:off x="8099684" y="4718236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길드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FE04218-A800-4AB8-ACF4-F9BA9752A14E}"/>
                </a:ext>
              </a:extLst>
            </p:cNvPr>
            <p:cNvSpPr/>
            <p:nvPr/>
          </p:nvSpPr>
          <p:spPr>
            <a:xfrm>
              <a:off x="6104700" y="4273513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대표 캐릭터 설정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70E25D9-7D1E-4B96-8EDA-5B47FE097677}"/>
                </a:ext>
              </a:extLst>
            </p:cNvPr>
            <p:cNvSpPr/>
            <p:nvPr/>
          </p:nvSpPr>
          <p:spPr>
            <a:xfrm>
              <a:off x="4794094" y="4273513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호감도 보상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AFA7D6F-09AD-44EF-A3FA-0E2517099AFD}"/>
                </a:ext>
              </a:extLst>
            </p:cNvPr>
            <p:cNvSpPr/>
            <p:nvPr/>
          </p:nvSpPr>
          <p:spPr>
            <a:xfrm>
              <a:off x="3496862" y="4273513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tx1"/>
                  </a:solidFill>
                </a:rPr>
                <a:t>재료함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D854F65-C1A6-4645-ACCE-81B2E64C80CE}"/>
                </a:ext>
              </a:extLst>
            </p:cNvPr>
            <p:cNvSpPr/>
            <p:nvPr/>
          </p:nvSpPr>
          <p:spPr>
            <a:xfrm>
              <a:off x="3496862" y="4718236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선물하기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B297392-2154-4CCB-8AF1-AF849B9FB45E}"/>
                </a:ext>
              </a:extLst>
            </p:cNvPr>
            <p:cNvSpPr/>
            <p:nvPr/>
          </p:nvSpPr>
          <p:spPr>
            <a:xfrm>
              <a:off x="9419245" y="4273513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마법 공방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CE67E53-6E73-491E-A5D8-58098FFA2027}"/>
                </a:ext>
              </a:extLst>
            </p:cNvPr>
            <p:cNvSpPr/>
            <p:nvPr/>
          </p:nvSpPr>
          <p:spPr>
            <a:xfrm>
              <a:off x="9419245" y="4718236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업적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구글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48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D9852-FC34-4B5A-B5D2-9427C843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AF8DE-91AA-43CE-AED2-CDE4D9582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4803493"/>
            <a:ext cx="11720660" cy="1984649"/>
          </a:xfrm>
        </p:spPr>
        <p:txBody>
          <a:bodyPr/>
          <a:lstStyle/>
          <a:p>
            <a:r>
              <a:rPr lang="ko-KR" altLang="en-US" dirty="0"/>
              <a:t>게임의 주 콘텐츠 중 하나가 캐릭터를 육성</a:t>
            </a:r>
            <a:r>
              <a:rPr lang="en-US" altLang="ko-KR" dirty="0"/>
              <a:t>, </a:t>
            </a:r>
            <a:r>
              <a:rPr lang="ko-KR" altLang="en-US" dirty="0"/>
              <a:t>성장  하는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 마다 호감도가 존재</a:t>
            </a:r>
            <a:r>
              <a:rPr lang="en-US" altLang="ko-KR" dirty="0"/>
              <a:t>. </a:t>
            </a:r>
            <a:r>
              <a:rPr lang="ko-KR" altLang="en-US" dirty="0"/>
              <a:t>호감도에 따라 접속 시</a:t>
            </a:r>
            <a:r>
              <a:rPr lang="en-US" altLang="ko-KR" dirty="0"/>
              <a:t>, </a:t>
            </a:r>
            <a:r>
              <a:rPr lang="ko-KR" altLang="en-US" dirty="0"/>
              <a:t>일정 호감도 달성 시 간단한 보상을 지급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자주 보는 로비 화면에 캐릭터를 출력 해 노출 빈도를 높이고</a:t>
            </a:r>
            <a:r>
              <a:rPr lang="en-US" altLang="ko-KR" dirty="0"/>
              <a:t>, </a:t>
            </a:r>
            <a:r>
              <a:rPr lang="ko-KR" altLang="en-US" dirty="0"/>
              <a:t>호감도 시스템 등을 이용해 캐릭터에 대한 애착을 만들기 위함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F7A899-E362-4A10-B4B9-CEE06495E4D9}"/>
              </a:ext>
            </a:extLst>
          </p:cNvPr>
          <p:cNvGrpSpPr/>
          <p:nvPr/>
        </p:nvGrpSpPr>
        <p:grpSpPr>
          <a:xfrm>
            <a:off x="235670" y="615344"/>
            <a:ext cx="4769922" cy="2320367"/>
            <a:chOff x="235670" y="615344"/>
            <a:chExt cx="4769922" cy="23203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ACBC40-FCB6-4210-A91C-76A89DD16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70" y="615344"/>
              <a:ext cx="4769922" cy="232036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4D79B31-827F-4CC5-8952-1BAA08CBD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62" t="7826" r="30214" b="15369"/>
            <a:stretch/>
          </p:blipFill>
          <p:spPr>
            <a:xfrm>
              <a:off x="1698171" y="793103"/>
              <a:ext cx="1866123" cy="178214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07018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21D31-2CAD-4D8B-8569-41842D5F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736BB-DE57-42E6-9DB6-5FBEC2B7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우측 중단 </a:t>
            </a:r>
            <a:r>
              <a:rPr lang="en-US" altLang="ko-KR" dirty="0"/>
              <a:t>= </a:t>
            </a:r>
            <a:r>
              <a:rPr lang="ko-KR" altLang="en-US" dirty="0"/>
              <a:t>유저가 수행 해야 할 퀘스트나 이벤트 등</a:t>
            </a:r>
            <a:endParaRPr lang="en-US" altLang="ko-KR" dirty="0"/>
          </a:p>
          <a:p>
            <a:r>
              <a:rPr lang="ko-KR" altLang="en-US" dirty="0"/>
              <a:t>우측 하단 </a:t>
            </a:r>
            <a:r>
              <a:rPr lang="en-US" altLang="ko-KR" dirty="0"/>
              <a:t>= </a:t>
            </a:r>
            <a:r>
              <a:rPr lang="ko-KR" altLang="en-US" dirty="0"/>
              <a:t>콘텐츠를 선택하기 위한 버튼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3201C6-CF5C-49D0-87D6-589B04EE90B9}"/>
              </a:ext>
            </a:extLst>
          </p:cNvPr>
          <p:cNvGrpSpPr/>
          <p:nvPr/>
        </p:nvGrpSpPr>
        <p:grpSpPr>
          <a:xfrm>
            <a:off x="235670" y="615344"/>
            <a:ext cx="4769922" cy="2320367"/>
            <a:chOff x="235670" y="615344"/>
            <a:chExt cx="4769922" cy="23203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817A46E-018B-4B0E-AB97-17D5DCC73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70" y="615344"/>
              <a:ext cx="4769922" cy="232036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74DD75-F81F-4C17-8AC3-6711135A8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74" t="15248" r="-4" b="-173"/>
            <a:stretch/>
          </p:blipFill>
          <p:spPr>
            <a:xfrm>
              <a:off x="3525520" y="965199"/>
              <a:ext cx="1480072" cy="19705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4106362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931A535-CE49-4562-BF45-318F57BC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2BD3771-6D75-4CF5-83E5-A31EAE849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2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85447-E778-4CBE-A559-8EBC84A5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작성 의도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8C552-1100-49DA-A815-2723907AF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7" y="5354051"/>
            <a:ext cx="11720660" cy="672415"/>
          </a:xfrm>
        </p:spPr>
        <p:txBody>
          <a:bodyPr/>
          <a:lstStyle/>
          <a:p>
            <a:r>
              <a:rPr lang="ko-KR" altLang="en-US" sz="1400" dirty="0"/>
              <a:t>현재 기획 중인 게임에 타 게임의 </a:t>
            </a:r>
            <a:r>
              <a:rPr lang="ko-KR" altLang="en-US" sz="1400" b="1" dirty="0"/>
              <a:t>방향성과 기획 의도를 분석하여 반영 </a:t>
            </a:r>
            <a:r>
              <a:rPr lang="ko-KR" altLang="en-US" sz="1400" dirty="0"/>
              <a:t>하기 위해 작성</a:t>
            </a:r>
            <a:r>
              <a:rPr lang="en-US" altLang="ko-KR" sz="1400" dirty="0"/>
              <a:t>.</a:t>
            </a:r>
            <a:endParaRPr lang="en-US" sz="14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B7C527-32AD-414D-98DC-540A6551D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204687"/>
              </p:ext>
            </p:extLst>
          </p:nvPr>
        </p:nvGraphicFramePr>
        <p:xfrm>
          <a:off x="243189" y="648234"/>
          <a:ext cx="11720758" cy="4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445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1472409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82445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1359349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  <a:gridCol w="1115703">
                  <a:extLst>
                    <a:ext uri="{9D8B030D-6E8A-4147-A177-3AD203B41FA5}">
                      <a16:colId xmlns:a16="http://schemas.microsoft.com/office/drawing/2014/main" val="3054885128"/>
                    </a:ext>
                  </a:extLst>
                </a:gridCol>
                <a:gridCol w="1909178">
                  <a:extLst>
                    <a:ext uri="{9D8B030D-6E8A-4147-A177-3AD203B41FA5}">
                      <a16:colId xmlns:a16="http://schemas.microsoft.com/office/drawing/2014/main" val="3642332726"/>
                    </a:ext>
                  </a:extLst>
                </a:gridCol>
                <a:gridCol w="1082445">
                  <a:extLst>
                    <a:ext uri="{9D8B030D-6E8A-4147-A177-3AD203B41FA5}">
                      <a16:colId xmlns:a16="http://schemas.microsoft.com/office/drawing/2014/main" val="4119974490"/>
                    </a:ext>
                  </a:extLst>
                </a:gridCol>
                <a:gridCol w="2616784">
                  <a:extLst>
                    <a:ext uri="{9D8B030D-6E8A-4147-A177-3AD203B41FA5}">
                      <a16:colId xmlns:a16="http://schemas.microsoft.com/office/drawing/2014/main" val="610765663"/>
                    </a:ext>
                  </a:extLst>
                </a:gridCol>
              </a:tblGrid>
              <a:tr h="477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FE00369-7ECD-4BE1-9C5F-59C59152F3C7}"/>
              </a:ext>
            </a:extLst>
          </p:cNvPr>
          <p:cNvGrpSpPr/>
          <p:nvPr/>
        </p:nvGrpSpPr>
        <p:grpSpPr>
          <a:xfrm>
            <a:off x="235830" y="1070587"/>
            <a:ext cx="4104774" cy="2741632"/>
            <a:chOff x="217169" y="2702596"/>
            <a:chExt cx="4104774" cy="27416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416F7EE-ACAB-4DD2-84CF-264196F9D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20" y="2753463"/>
              <a:ext cx="4082884" cy="228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6F9DBA-2427-4B07-975E-9F00C899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8" y="2702596"/>
              <a:ext cx="4099405" cy="2331155"/>
            </a:xfrm>
            <a:prstGeom prst="rect">
              <a:avLst/>
            </a:prstGeom>
          </p:spPr>
        </p:pic>
        <p:sp>
          <p:nvSpPr>
            <p:cNvPr id="8" name="내용 개체 틀 4">
              <a:extLst>
                <a:ext uri="{FF2B5EF4-FFF2-40B4-BE49-F238E27FC236}">
                  <a16:creationId xmlns:a16="http://schemas.microsoft.com/office/drawing/2014/main" id="{B95E12D6-F547-4ABF-8CD7-D28EC0BA0EC6}"/>
                </a:ext>
              </a:extLst>
            </p:cNvPr>
            <p:cNvSpPr txBox="1">
              <a:spLocks/>
            </p:cNvSpPr>
            <p:nvPr/>
          </p:nvSpPr>
          <p:spPr>
            <a:xfrm>
              <a:off x="217169" y="5033768"/>
              <a:ext cx="4088335" cy="4104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몬스터와 장애물을 피하는 러닝 구간</a:t>
              </a:r>
              <a:endParaRPr lang="en-US" altLang="ko-KR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FBC506-FA4F-4BA5-90B6-3C99F6590033}"/>
              </a:ext>
            </a:extLst>
          </p:cNvPr>
          <p:cNvGrpSpPr/>
          <p:nvPr/>
        </p:nvGrpSpPr>
        <p:grpSpPr>
          <a:xfrm>
            <a:off x="4461938" y="1088007"/>
            <a:ext cx="4165226" cy="2724012"/>
            <a:chOff x="4461939" y="2720016"/>
            <a:chExt cx="4165226" cy="272401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8BEEC63-6E63-4D0B-9AAB-E5035DA05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939" y="2753082"/>
              <a:ext cx="4165226" cy="226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DFC0F5-8BA6-4EC6-839B-8AADCD8DB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939" y="2720016"/>
              <a:ext cx="4165226" cy="2311661"/>
            </a:xfrm>
            <a:prstGeom prst="rect">
              <a:avLst/>
            </a:prstGeom>
          </p:spPr>
        </p:pic>
        <p:sp>
          <p:nvSpPr>
            <p:cNvPr id="12" name="내용 개체 틀 4">
              <a:extLst>
                <a:ext uri="{FF2B5EF4-FFF2-40B4-BE49-F238E27FC236}">
                  <a16:creationId xmlns:a16="http://schemas.microsoft.com/office/drawing/2014/main" id="{EF5F98EC-3C98-4A6C-84D5-05630C070BFE}"/>
                </a:ext>
              </a:extLst>
            </p:cNvPr>
            <p:cNvSpPr txBox="1">
              <a:spLocks/>
            </p:cNvSpPr>
            <p:nvPr/>
          </p:nvSpPr>
          <p:spPr>
            <a:xfrm>
              <a:off x="4461939" y="5031678"/>
              <a:ext cx="4158186" cy="4123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보스와 전투하는 전투 구간으로 스테이지 구성</a:t>
              </a:r>
              <a:r>
                <a:rPr lang="en-US" altLang="ko-KR" dirty="0"/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12831D4-690C-469E-9ED8-D16590C98F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32" l="8029" r="88321">
                        <a14:foregroundMark x1="34307" y1="13873" x2="34307" y2="13873"/>
                        <a14:foregroundMark x1="33577" y1="15029" x2="33577" y2="15029"/>
                        <a14:foregroundMark x1="33577" y1="13873" x2="33577" y2="13873"/>
                        <a14:backgroundMark x1="32847" y1="13295" x2="32847" y2="13295"/>
                        <a14:backgroundMark x1="37226" y1="4624" x2="37226" y2="4624"/>
                        <a14:backgroundMark x1="39416" y1="2312" x2="39416" y2="2312"/>
                        <a14:backgroundMark x1="46715" y1="5780" x2="46715" y2="5780"/>
                        <a14:backgroundMark x1="50365" y1="7514" x2="50365" y2="7514"/>
                        <a14:backgroundMark x1="56934" y1="5202" x2="56934" y2="5202"/>
                        <a14:backgroundMark x1="63504" y1="11561" x2="63504" y2="11561"/>
                        <a14:backgroundMark x1="67883" y1="22543" x2="67883" y2="23121"/>
                        <a14:backgroundMark x1="26277" y1="21965" x2="26277" y2="21965"/>
                        <a14:backgroundMark x1="24818" y1="27168" x2="24818" y2="27168"/>
                        <a14:backgroundMark x1="41606" y1="28324" x2="41606" y2="28324"/>
                        <a14:backgroundMark x1="30657" y1="35838" x2="30657" y2="35838"/>
                        <a14:backgroundMark x1="30657" y1="38150" x2="30657" y2="38150"/>
                        <a14:backgroundMark x1="18248" y1="46243" x2="18248" y2="46243"/>
                        <a14:backgroundMark x1="14599" y1="52601" x2="14599" y2="52601"/>
                        <a14:backgroundMark x1="20438" y1="62428" x2="20438" y2="62428"/>
                        <a14:backgroundMark x1="70803" y1="39306" x2="70803" y2="39306"/>
                        <a14:backgroundMark x1="66423" y1="29480" x2="66423" y2="29480"/>
                        <a14:backgroundMark x1="62774" y1="35260" x2="62774" y2="35260"/>
                        <a14:backgroundMark x1="73723" y1="46243" x2="73723" y2="46243"/>
                        <a14:backgroundMark x1="73723" y1="53179" x2="73723" y2="53179"/>
                        <a14:backgroundMark x1="72263" y1="60694" x2="71533" y2="62428"/>
                        <a14:backgroundMark x1="63504" y1="74566" x2="63504" y2="74566"/>
                        <a14:backgroundMark x1="65693" y1="88439" x2="65693" y2="88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26007"/>
          <a:stretch/>
        </p:blipFill>
        <p:spPr>
          <a:xfrm>
            <a:off x="10564627" y="1707989"/>
            <a:ext cx="905773" cy="1896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B65ED7-979A-4005-B8AF-ACB922807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0" y="1779670"/>
            <a:ext cx="1076510" cy="1719941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8D1C0810-C7B5-469C-A3F7-00423BCC3CA9}"/>
              </a:ext>
            </a:extLst>
          </p:cNvPr>
          <p:cNvSpPr txBox="1">
            <a:spLocks/>
          </p:cNvSpPr>
          <p:nvPr/>
        </p:nvSpPr>
        <p:spPr>
          <a:xfrm>
            <a:off x="8774337" y="3805668"/>
            <a:ext cx="3181991" cy="127123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다양한 외형</a:t>
            </a:r>
            <a:r>
              <a:rPr lang="en-US" altLang="ko-KR" dirty="0"/>
              <a:t>, </a:t>
            </a:r>
            <a:r>
              <a:rPr lang="ko-KR" altLang="en-US" dirty="0" err="1"/>
              <a:t>능력치</a:t>
            </a:r>
            <a:r>
              <a:rPr lang="en-US" altLang="ko-KR" dirty="0"/>
              <a:t>,</a:t>
            </a:r>
            <a:r>
              <a:rPr lang="ko-KR" altLang="en-US" dirty="0"/>
              <a:t> 스킬을 가진 캐릭터를 수집 하고 성장 시키는 재미를 통해 게임의 지속력 확보</a:t>
            </a:r>
            <a:r>
              <a:rPr lang="en-US" altLang="ko-KR" dirty="0"/>
              <a:t>.</a:t>
            </a: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E579E670-4010-41DE-9011-2A42DDF938D8}"/>
              </a:ext>
            </a:extLst>
          </p:cNvPr>
          <p:cNvSpPr txBox="1">
            <a:spLocks/>
          </p:cNvSpPr>
          <p:nvPr/>
        </p:nvSpPr>
        <p:spPr>
          <a:xfrm>
            <a:off x="235667" y="3812218"/>
            <a:ext cx="8384361" cy="126468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rgbClr val="FF0000"/>
                </a:solidFill>
              </a:rPr>
              <a:t>스테이지를 두 구간으로 구분 하여 러닝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전투의 각각의 경험에 집중 할 수 있게 기획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러닝</a:t>
            </a:r>
            <a:r>
              <a:rPr lang="en-US" altLang="ko-KR" sz="1200" dirty="0"/>
              <a:t>: </a:t>
            </a:r>
            <a:r>
              <a:rPr lang="ko-KR" altLang="en-US" sz="1200" dirty="0"/>
              <a:t>점프와 공격</a:t>
            </a:r>
            <a:r>
              <a:rPr lang="en-US" altLang="ko-KR" sz="1200" dirty="0"/>
              <a:t>, </a:t>
            </a:r>
            <a:r>
              <a:rPr lang="ko-KR" altLang="en-US" sz="1200" dirty="0"/>
              <a:t>단순한 조작으로 전투 구간에 도움이 되는 아이템을 획득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전투</a:t>
            </a:r>
            <a:r>
              <a:rPr lang="en-US" altLang="ko-KR" sz="1200" dirty="0"/>
              <a:t>: </a:t>
            </a:r>
            <a:r>
              <a:rPr lang="ko-KR" altLang="en-US" sz="1200" dirty="0"/>
              <a:t>보스와 </a:t>
            </a:r>
            <a:r>
              <a:rPr lang="en-US" altLang="ko-KR" sz="1200" dirty="0"/>
              <a:t>1:1. </a:t>
            </a:r>
            <a:r>
              <a:rPr lang="ko-KR" altLang="en-US" sz="1200" dirty="0"/>
              <a:t>기존 </a:t>
            </a:r>
            <a:r>
              <a:rPr lang="en-US" altLang="ko-KR" sz="1200" dirty="0"/>
              <a:t>RPG</a:t>
            </a:r>
            <a:r>
              <a:rPr lang="ko-KR" altLang="en-US" sz="1200" dirty="0"/>
              <a:t>에서 보스의 행동 관찰하고 대응 하는 경험을 방어와 공격 두 가지 조작으로 전달</a:t>
            </a:r>
            <a:r>
              <a:rPr lang="en-US" altLang="ko-KR" sz="1200" dirty="0"/>
              <a:t>.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86A6E18A-7051-4171-B7D2-A9A845896C00}"/>
              </a:ext>
            </a:extLst>
          </p:cNvPr>
          <p:cNvSpPr txBox="1">
            <a:spLocks/>
          </p:cNvSpPr>
          <p:nvPr/>
        </p:nvSpPr>
        <p:spPr>
          <a:xfrm>
            <a:off x="235570" y="640245"/>
            <a:ext cx="11720759" cy="4436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E8CE86D-7FF2-4DD2-935F-585E09A869E5}"/>
              </a:ext>
            </a:extLst>
          </p:cNvPr>
          <p:cNvSpPr txBox="1">
            <a:spLocks/>
          </p:cNvSpPr>
          <p:nvPr/>
        </p:nvSpPr>
        <p:spPr>
          <a:xfrm>
            <a:off x="8774337" y="1117409"/>
            <a:ext cx="3181991" cy="26882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711167AF-A015-49C7-8C63-B6FE46ADBC23}"/>
              </a:ext>
            </a:extLst>
          </p:cNvPr>
          <p:cNvSpPr txBox="1">
            <a:spLocks/>
          </p:cNvSpPr>
          <p:nvPr/>
        </p:nvSpPr>
        <p:spPr>
          <a:xfrm>
            <a:off x="235570" y="1117407"/>
            <a:ext cx="8384457" cy="26948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121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4144E-A003-4870-B4FE-61365112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게임 쿠키 런</a:t>
            </a:r>
            <a:r>
              <a:rPr lang="en-US" altLang="ko-KR" dirty="0"/>
              <a:t>:</a:t>
            </a:r>
            <a:r>
              <a:rPr lang="ko-KR" altLang="en-US" dirty="0"/>
              <a:t> 오븐 브레이크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DB629-4CEA-47DD-8E8B-19ECB21C8711}"/>
              </a:ext>
            </a:extLst>
          </p:cNvPr>
          <p:cNvGrpSpPr/>
          <p:nvPr/>
        </p:nvGrpSpPr>
        <p:grpSpPr>
          <a:xfrm>
            <a:off x="1883149" y="644849"/>
            <a:ext cx="8425703" cy="2220113"/>
            <a:chOff x="235670" y="625799"/>
            <a:chExt cx="8425703" cy="2220113"/>
          </a:xfrm>
        </p:grpSpPr>
        <p:pic>
          <p:nvPicPr>
            <p:cNvPr id="4" name="Picture 2" descr="Image result for ì¿ í¤ë°">
              <a:extLst>
                <a:ext uri="{FF2B5EF4-FFF2-40B4-BE49-F238E27FC236}">
                  <a16:creationId xmlns:a16="http://schemas.microsoft.com/office/drawing/2014/main" id="{1215D615-C49A-4BDD-9C31-5C3E0E259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70" y="625799"/>
              <a:ext cx="4266882" cy="222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Image result for ì¿ í¤ë°">
              <a:extLst>
                <a:ext uri="{FF2B5EF4-FFF2-40B4-BE49-F238E27FC236}">
                  <a16:creationId xmlns:a16="http://schemas.microsoft.com/office/drawing/2014/main" id="{06266B66-121B-4FB0-BFF3-8C266DF4C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671" y="627580"/>
              <a:ext cx="3943702" cy="221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06B9CD-463D-4D02-BBC7-2E7348F24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75905"/>
              </p:ext>
            </p:extLst>
          </p:nvPr>
        </p:nvGraphicFramePr>
        <p:xfrm>
          <a:off x="1883150" y="3000764"/>
          <a:ext cx="8425701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567">
                  <a:extLst>
                    <a:ext uri="{9D8B030D-6E8A-4147-A177-3AD203B41FA5}">
                      <a16:colId xmlns:a16="http://schemas.microsoft.com/office/drawing/2014/main" val="1645142983"/>
                    </a:ext>
                  </a:extLst>
                </a:gridCol>
                <a:gridCol w="2808567">
                  <a:extLst>
                    <a:ext uri="{9D8B030D-6E8A-4147-A177-3AD203B41FA5}">
                      <a16:colId xmlns:a16="http://schemas.microsoft.com/office/drawing/2014/main" val="3587940443"/>
                    </a:ext>
                  </a:extLst>
                </a:gridCol>
                <a:gridCol w="2808567">
                  <a:extLst>
                    <a:ext uri="{9D8B030D-6E8A-4147-A177-3AD203B41FA5}">
                      <a16:colId xmlns:a16="http://schemas.microsoft.com/office/drawing/2014/main" val="32673409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56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펫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7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24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4.4(68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6130"/>
                  </a:ext>
                </a:extLst>
              </a:tr>
            </a:tbl>
          </a:graphicData>
        </a:graphic>
      </p:graphicFrame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6B3878F-45DA-474D-8F35-3596BB1F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647" y="4355766"/>
            <a:ext cx="10337428" cy="24355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오븐을 탈출하는 쿠키라는 이야기로 캐릭터가 점프 하고 슬라이딩 하는 간단한 조작으로 장애물을 피해 최대한 멀리 가는 것을 목표로 하는 게임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짧은 시간 집중 하는 플레이가 특징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주요 콘텐츠</a:t>
            </a:r>
            <a:r>
              <a:rPr lang="en-US" altLang="ko-KR" dirty="0"/>
              <a:t> </a:t>
            </a:r>
            <a:r>
              <a:rPr lang="ko-KR" altLang="en-US" dirty="0"/>
              <a:t>떼 탈출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</a:t>
            </a:r>
            <a:r>
              <a:rPr lang="ko-KR" altLang="en-US" dirty="0"/>
              <a:t>명의 캐릭터를 사용 하는 이어 달리기 컨셉의 콘텐츠</a:t>
            </a:r>
            <a:r>
              <a:rPr lang="en-US" altLang="ko-KR" dirty="0"/>
              <a:t>. </a:t>
            </a:r>
            <a:r>
              <a:rPr lang="ko-KR" altLang="en-US" dirty="0"/>
              <a:t>시즌을 주기로 </a:t>
            </a:r>
            <a:r>
              <a:rPr lang="ko-KR" altLang="en-US" dirty="0" err="1"/>
              <a:t>맵과</a:t>
            </a:r>
            <a:r>
              <a:rPr lang="ko-KR" altLang="en-US" dirty="0"/>
              <a:t> 규칙이 조금씩 바뀐다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쿠키 런 오븐 브레이크를 분석하는 이유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FF3300"/>
                </a:solidFill>
              </a:rPr>
              <a:t>게임의 플레이 방식</a:t>
            </a:r>
            <a:r>
              <a:rPr lang="en-US" altLang="ko-KR" b="1" dirty="0">
                <a:solidFill>
                  <a:srgbClr val="FF3300"/>
                </a:solidFill>
              </a:rPr>
              <a:t>, </a:t>
            </a:r>
            <a:r>
              <a:rPr lang="ko-KR" altLang="en-US" b="1" dirty="0">
                <a:solidFill>
                  <a:srgbClr val="FF3300"/>
                </a:solidFill>
              </a:rPr>
              <a:t>캐릭터를 성장 시키고 수집 하는 부분에서 공통점</a:t>
            </a:r>
            <a:r>
              <a:rPr lang="en-US" altLang="ko-KR" b="1" dirty="0">
                <a:solidFill>
                  <a:srgbClr val="FF3300"/>
                </a:solidFill>
              </a:rPr>
              <a:t>.</a:t>
            </a:r>
            <a:r>
              <a:rPr lang="ko-KR" altLang="en-US" b="1" dirty="0">
                <a:solidFill>
                  <a:srgbClr val="FF3300"/>
                </a:solidFill>
              </a:rPr>
              <a:t> </a:t>
            </a:r>
            <a:endParaRPr lang="en-US" altLang="ko-KR" b="1" dirty="0">
              <a:solidFill>
                <a:srgbClr val="FF33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FF3300"/>
                </a:solidFill>
              </a:rPr>
              <a:t>오랜 시간 서비스로 콘텐츠가 많아져 </a:t>
            </a:r>
            <a:r>
              <a:rPr lang="en-US" altLang="ko-KR" b="1" dirty="0">
                <a:solidFill>
                  <a:srgbClr val="FF3300"/>
                </a:solidFill>
              </a:rPr>
              <a:t>UI </a:t>
            </a:r>
            <a:r>
              <a:rPr lang="ko-KR" altLang="en-US" b="1" dirty="0">
                <a:solidFill>
                  <a:srgbClr val="FF3300"/>
                </a:solidFill>
              </a:rPr>
              <a:t>개편이 몇 차례 이뤄졌었기 때문에 최적화 된 결과를 얻을 수 있을 것</a:t>
            </a:r>
            <a:r>
              <a:rPr lang="en-US" altLang="ko-KR" b="1" dirty="0">
                <a:solidFill>
                  <a:srgbClr val="FF33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7698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6EA0-8A8D-4BE9-B495-9E27FA5D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로비 </a:t>
            </a:r>
            <a:r>
              <a:rPr lang="en-US" altLang="ko-KR" dirty="0"/>
              <a:t>UI </a:t>
            </a:r>
            <a:r>
              <a:rPr lang="ko-KR" altLang="en-US" dirty="0"/>
              <a:t>전체 요약</a:t>
            </a:r>
            <a:endParaRPr lang="en-US" dirty="0"/>
          </a:p>
        </p:txBody>
      </p:sp>
      <p:sp>
        <p:nvSpPr>
          <p:cNvPr id="69" name="내용 개체 틀 8">
            <a:extLst>
              <a:ext uri="{FF2B5EF4-FFF2-40B4-BE49-F238E27FC236}">
                <a16:creationId xmlns:a16="http://schemas.microsoft.com/office/drawing/2014/main" id="{7BEC6C72-D90A-41F0-8374-FB0E65D0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551" y="4999592"/>
            <a:ext cx="9357770" cy="178855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ko-KR" altLang="en-US" dirty="0">
                <a:latin typeface="+mn-ea"/>
              </a:rPr>
              <a:t>해당 화면은 앱 실행 후 가장 먼저 보게 되는 화면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타이틀 및 로딩 화면 제외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ko-KR" altLang="en-US" dirty="0">
                <a:latin typeface="+mn-ea"/>
              </a:rPr>
              <a:t>화면 중앙엔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유저가 미리 설정한 대표 캐릭터 노출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로비 화면에서 가장 많은 화면 비율 차지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ko-KR" altLang="en-US" dirty="0">
                <a:latin typeface="+mn-ea"/>
              </a:rPr>
              <a:t>화면 가장 중앙에 캐릭터를 기준으로 관리나 캐릭터에 가까운 콘텐츠는 좌측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유저가 플레이 하는 콘텐츠는 우측에 배치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ko-KR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B21FE6-1C90-40BF-A43C-5FAA6D134EC3}"/>
              </a:ext>
            </a:extLst>
          </p:cNvPr>
          <p:cNvSpPr/>
          <p:nvPr/>
        </p:nvSpPr>
        <p:spPr>
          <a:xfrm>
            <a:off x="285057" y="704272"/>
            <a:ext cx="1560494" cy="248884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범주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804ACE7-5D92-4FCE-B695-B90AE7585C5A}"/>
              </a:ext>
            </a:extLst>
          </p:cNvPr>
          <p:cNvSpPr/>
          <p:nvPr/>
        </p:nvSpPr>
        <p:spPr>
          <a:xfrm>
            <a:off x="349298" y="1049980"/>
            <a:ext cx="1408441" cy="10826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페이지 전환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뒤로가기</a:t>
            </a:r>
            <a:r>
              <a:rPr lang="ko-KR" altLang="en-US" sz="1200" dirty="0">
                <a:solidFill>
                  <a:schemeClr val="tx1"/>
                </a:solidFill>
              </a:rPr>
              <a:t> 버튼이 있는 화면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2A370B-A294-4108-BE63-7A9BAEFBBD18}"/>
              </a:ext>
            </a:extLst>
          </p:cNvPr>
          <p:cNvSpPr/>
          <p:nvPr/>
        </p:nvSpPr>
        <p:spPr>
          <a:xfrm>
            <a:off x="347795" y="2210295"/>
            <a:ext cx="1400473" cy="885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팝업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화면 위에 띄우는 창</a:t>
            </a:r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71304297-8DA7-4491-9B29-9D30F07F0D19}"/>
              </a:ext>
            </a:extLst>
          </p:cNvPr>
          <p:cNvGrpSpPr/>
          <p:nvPr/>
        </p:nvGrpSpPr>
        <p:grpSpPr>
          <a:xfrm>
            <a:off x="1996292" y="704272"/>
            <a:ext cx="9248353" cy="4129723"/>
            <a:chOff x="2031016" y="593472"/>
            <a:chExt cx="9248353" cy="412972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58955B6-862F-4EC8-A84D-E4CBF2D0A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574" y="1661299"/>
              <a:ext cx="5175510" cy="251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07F32AA-A71E-461F-A207-F84003FC3F15}"/>
                </a:ext>
              </a:extLst>
            </p:cNvPr>
            <p:cNvSpPr/>
            <p:nvPr/>
          </p:nvSpPr>
          <p:spPr>
            <a:xfrm>
              <a:off x="2031016" y="1601135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유저 프로필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6E36211-ADF0-4440-A2DB-29A8B3DEEF89}"/>
                </a:ext>
              </a:extLst>
            </p:cNvPr>
            <p:cNvSpPr/>
            <p:nvPr/>
          </p:nvSpPr>
          <p:spPr>
            <a:xfrm>
              <a:off x="5775023" y="1035914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</a:rPr>
                <a:t>공지사항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84BE797-B540-4279-B6CC-73D2C9865DEB}"/>
                </a:ext>
              </a:extLst>
            </p:cNvPr>
            <p:cNvSpPr/>
            <p:nvPr/>
          </p:nvSpPr>
          <p:spPr>
            <a:xfrm>
              <a:off x="6584128" y="600941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</a:rPr>
                <a:t>우편함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FAF1537-91EE-426D-8CDF-4C34B812B8CC}"/>
                </a:ext>
              </a:extLst>
            </p:cNvPr>
            <p:cNvSpPr/>
            <p:nvPr/>
          </p:nvSpPr>
          <p:spPr>
            <a:xfrm>
              <a:off x="7825798" y="593472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친구목록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520F29D-27A5-4CFB-8202-68A415122F24}"/>
                </a:ext>
              </a:extLst>
            </p:cNvPr>
            <p:cNvSpPr/>
            <p:nvPr/>
          </p:nvSpPr>
          <p:spPr>
            <a:xfrm>
              <a:off x="8642728" y="1035914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설정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35CF506-0F72-48A7-AA1D-539248B814D1}"/>
                </a:ext>
              </a:extLst>
            </p:cNvPr>
            <p:cNvSpPr/>
            <p:nvPr/>
          </p:nvSpPr>
          <p:spPr>
            <a:xfrm>
              <a:off x="8676502" y="1602638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추가 메뉴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EFC5C9-A593-4314-BD47-4AAAC4D74140}"/>
                </a:ext>
              </a:extLst>
            </p:cNvPr>
            <p:cNvSpPr/>
            <p:nvPr/>
          </p:nvSpPr>
          <p:spPr>
            <a:xfrm>
              <a:off x="2040994" y="3762606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내 쿠키들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06FFDE7-E734-41D4-93B6-F335E73C5959}"/>
                </a:ext>
              </a:extLst>
            </p:cNvPr>
            <p:cNvSpPr/>
            <p:nvPr/>
          </p:nvSpPr>
          <p:spPr>
            <a:xfrm>
              <a:off x="8669006" y="3717885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PLAY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9EA44F48-F6C7-4E3D-B2D9-0B89F0F2C0CE}"/>
                </a:ext>
              </a:extLst>
            </p:cNvPr>
            <p:cNvSpPr/>
            <p:nvPr/>
          </p:nvSpPr>
          <p:spPr>
            <a:xfrm>
              <a:off x="10076951" y="3710265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각 콘텐츠 별 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D1DA0D7-D370-4ABA-828A-0C4E11C601E9}"/>
                </a:ext>
              </a:extLst>
            </p:cNvPr>
            <p:cNvSpPr/>
            <p:nvPr/>
          </p:nvSpPr>
          <p:spPr>
            <a:xfrm>
              <a:off x="2040994" y="2118324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뽑기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A320E9B-582B-422C-869B-FBD6B20DC0DF}"/>
                </a:ext>
              </a:extLst>
            </p:cNvPr>
            <p:cNvSpPr/>
            <p:nvPr/>
          </p:nvSpPr>
          <p:spPr>
            <a:xfrm>
              <a:off x="8676502" y="2032554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</a:rPr>
                <a:t>퀘스트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812098A-EC53-44FB-A3A2-9822F0AC0BDD}"/>
                </a:ext>
              </a:extLst>
            </p:cNvPr>
            <p:cNvSpPr/>
            <p:nvPr/>
          </p:nvSpPr>
          <p:spPr>
            <a:xfrm>
              <a:off x="10117611" y="1599673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소지품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D1F9375-77ED-4739-A409-C6878CCEA120}"/>
                </a:ext>
              </a:extLst>
            </p:cNvPr>
            <p:cNvSpPr/>
            <p:nvPr/>
          </p:nvSpPr>
          <p:spPr>
            <a:xfrm>
              <a:off x="2040994" y="2563047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패키지 상점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1E28BE6-B7FA-4293-922E-E70BFD3E6318}"/>
                </a:ext>
              </a:extLst>
            </p:cNvPr>
            <p:cNvSpPr/>
            <p:nvPr/>
          </p:nvSpPr>
          <p:spPr>
            <a:xfrm>
              <a:off x="8676502" y="247727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이벤트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18BF8C7-D6CE-4D76-8E05-9A8B5379BED5}"/>
                </a:ext>
              </a:extLst>
            </p:cNvPr>
            <p:cNvSpPr/>
            <p:nvPr/>
          </p:nvSpPr>
          <p:spPr>
            <a:xfrm>
              <a:off x="10118276" y="2041250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출석부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EAA97BA-9F8F-46F8-9073-1963DC700D77}"/>
                </a:ext>
              </a:extLst>
            </p:cNvPr>
            <p:cNvSpPr/>
            <p:nvPr/>
          </p:nvSpPr>
          <p:spPr>
            <a:xfrm>
              <a:off x="2040994" y="3007770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스킨 상점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BACCA00-B25B-41E3-B7B3-65B5F9B0DB91}"/>
                </a:ext>
              </a:extLst>
            </p:cNvPr>
            <p:cNvSpPr/>
            <p:nvPr/>
          </p:nvSpPr>
          <p:spPr>
            <a:xfrm>
              <a:off x="8676502" y="2922000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길드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FE04218-A800-4AB8-ACF4-F9BA9752A14E}"/>
                </a:ext>
              </a:extLst>
            </p:cNvPr>
            <p:cNvSpPr/>
            <p:nvPr/>
          </p:nvSpPr>
          <p:spPr>
            <a:xfrm>
              <a:off x="6073928" y="437486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대표 캐릭터 설정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AFA7D6F-09AD-44EF-A3FA-0E2517099AFD}"/>
                </a:ext>
              </a:extLst>
            </p:cNvPr>
            <p:cNvSpPr/>
            <p:nvPr/>
          </p:nvSpPr>
          <p:spPr>
            <a:xfrm>
              <a:off x="3643143" y="437486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solidFill>
                    <a:schemeClr val="tx1"/>
                  </a:solidFill>
                </a:rPr>
                <a:t>재료함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D854F65-C1A6-4645-ACCE-81B2E64C80CE}"/>
                </a:ext>
              </a:extLst>
            </p:cNvPr>
            <p:cNvSpPr/>
            <p:nvPr/>
          </p:nvSpPr>
          <p:spPr>
            <a:xfrm>
              <a:off x="4858535" y="4374867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선물하기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B297392-2154-4CCB-8AF1-AF849B9FB45E}"/>
                </a:ext>
              </a:extLst>
            </p:cNvPr>
            <p:cNvSpPr/>
            <p:nvPr/>
          </p:nvSpPr>
          <p:spPr>
            <a:xfrm>
              <a:off x="10118276" y="2485973"/>
              <a:ext cx="1161093" cy="348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마법 공방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CE67E53-6E73-491E-A5D8-58098FFA2027}"/>
                </a:ext>
              </a:extLst>
            </p:cNvPr>
            <p:cNvSpPr/>
            <p:nvPr/>
          </p:nvSpPr>
          <p:spPr>
            <a:xfrm>
              <a:off x="10118276" y="2930696"/>
              <a:ext cx="1161093" cy="348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업적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구글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352DDC3-6E22-4DEF-80EC-F614DC6DEE17}"/>
                </a:ext>
              </a:extLst>
            </p:cNvPr>
            <p:cNvSpPr/>
            <p:nvPr/>
          </p:nvSpPr>
          <p:spPr>
            <a:xfrm>
              <a:off x="3377574" y="1649828"/>
              <a:ext cx="846116" cy="253962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798E37F-6A61-4261-8B8C-325CFA6C6F1B}"/>
                </a:ext>
              </a:extLst>
            </p:cNvPr>
            <p:cNvSpPr/>
            <p:nvPr/>
          </p:nvSpPr>
          <p:spPr>
            <a:xfrm>
              <a:off x="7270269" y="1661299"/>
              <a:ext cx="252195" cy="242491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2F205E2-0EBC-409A-9155-F91652AF966F}"/>
                </a:ext>
              </a:extLst>
            </p:cNvPr>
            <p:cNvSpPr/>
            <p:nvPr/>
          </p:nvSpPr>
          <p:spPr>
            <a:xfrm>
              <a:off x="7506159" y="1661299"/>
              <a:ext cx="252195" cy="242491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B3CD9C0-4E0E-4A36-95A4-94764BE4F52D}"/>
                </a:ext>
              </a:extLst>
            </p:cNvPr>
            <p:cNvSpPr/>
            <p:nvPr/>
          </p:nvSpPr>
          <p:spPr>
            <a:xfrm>
              <a:off x="7742541" y="1661299"/>
              <a:ext cx="252195" cy="242491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E58A842-A826-4BE3-AD28-2519B9EA88C5}"/>
                </a:ext>
              </a:extLst>
            </p:cNvPr>
            <p:cNvSpPr/>
            <p:nvPr/>
          </p:nvSpPr>
          <p:spPr>
            <a:xfrm>
              <a:off x="7988640" y="1661299"/>
              <a:ext cx="252195" cy="242491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08219FC-D7E3-4C44-A00E-CE66B5B6711B}"/>
                </a:ext>
              </a:extLst>
            </p:cNvPr>
            <p:cNvSpPr/>
            <p:nvPr/>
          </p:nvSpPr>
          <p:spPr>
            <a:xfrm>
              <a:off x="3502794" y="2132924"/>
              <a:ext cx="459606" cy="412413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5A41882-11E2-43BD-B8D6-CA5E1901362F}"/>
                </a:ext>
              </a:extLst>
            </p:cNvPr>
            <p:cNvSpPr/>
            <p:nvPr/>
          </p:nvSpPr>
          <p:spPr>
            <a:xfrm>
              <a:off x="3498870" y="2611433"/>
              <a:ext cx="459606" cy="253962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4CC3430-94F4-4F71-8A19-0EA2F55F3072}"/>
                </a:ext>
              </a:extLst>
            </p:cNvPr>
            <p:cNvSpPr/>
            <p:nvPr/>
          </p:nvSpPr>
          <p:spPr>
            <a:xfrm>
              <a:off x="3498870" y="2943203"/>
              <a:ext cx="459606" cy="253962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84B15098-58E8-4D8D-8B92-44CAAC66CBB8}"/>
                </a:ext>
              </a:extLst>
            </p:cNvPr>
            <p:cNvSpPr/>
            <p:nvPr/>
          </p:nvSpPr>
          <p:spPr>
            <a:xfrm>
              <a:off x="3570828" y="3784514"/>
              <a:ext cx="719231" cy="314369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F40A8A6-FDC8-4636-8793-3E208E794CE8}"/>
                </a:ext>
              </a:extLst>
            </p:cNvPr>
            <p:cNvSpPr/>
            <p:nvPr/>
          </p:nvSpPr>
          <p:spPr>
            <a:xfrm>
              <a:off x="7977407" y="2126585"/>
              <a:ext cx="441881" cy="310467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1600DD1-C06F-444C-AC5A-0CC76453DB95}"/>
                </a:ext>
              </a:extLst>
            </p:cNvPr>
            <p:cNvSpPr/>
            <p:nvPr/>
          </p:nvSpPr>
          <p:spPr>
            <a:xfrm>
              <a:off x="7988640" y="2502381"/>
              <a:ext cx="441881" cy="310467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CC6DD55-61C6-4E32-96AA-BE49A29F9698}"/>
                </a:ext>
              </a:extLst>
            </p:cNvPr>
            <p:cNvSpPr/>
            <p:nvPr/>
          </p:nvSpPr>
          <p:spPr>
            <a:xfrm>
              <a:off x="7988640" y="2827114"/>
              <a:ext cx="441881" cy="310467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5B059159-EF50-48B3-B3E3-931990E8759C}"/>
                </a:ext>
              </a:extLst>
            </p:cNvPr>
            <p:cNvSpPr/>
            <p:nvPr/>
          </p:nvSpPr>
          <p:spPr>
            <a:xfrm>
              <a:off x="6506468" y="2215414"/>
              <a:ext cx="296015" cy="310467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AFE5CFF7-1C4C-430A-A112-1BE39ABA786B}"/>
                </a:ext>
              </a:extLst>
            </p:cNvPr>
            <p:cNvSpPr/>
            <p:nvPr/>
          </p:nvSpPr>
          <p:spPr>
            <a:xfrm>
              <a:off x="5439610" y="2215414"/>
              <a:ext cx="1018273" cy="310467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64D735B-97EA-4306-AA1E-D95ADA90787C}"/>
                </a:ext>
              </a:extLst>
            </p:cNvPr>
            <p:cNvSpPr/>
            <p:nvPr/>
          </p:nvSpPr>
          <p:spPr>
            <a:xfrm>
              <a:off x="5056045" y="2215414"/>
              <a:ext cx="336783" cy="310467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85EF25E-265E-423E-B66C-61D864BC82DB}"/>
                </a:ext>
              </a:extLst>
            </p:cNvPr>
            <p:cNvSpPr/>
            <p:nvPr/>
          </p:nvSpPr>
          <p:spPr>
            <a:xfrm>
              <a:off x="7130547" y="3710265"/>
              <a:ext cx="1208354" cy="369874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82741C4-CF5E-4481-9AD4-EE45A010D25E}"/>
                </a:ext>
              </a:extLst>
            </p:cNvPr>
            <p:cNvSpPr/>
            <p:nvPr/>
          </p:nvSpPr>
          <p:spPr>
            <a:xfrm>
              <a:off x="8270862" y="1646856"/>
              <a:ext cx="282222" cy="253962"/>
            </a:xfrm>
            <a:prstGeom prst="roundRect">
              <a:avLst/>
            </a:prstGeom>
            <a:solidFill>
              <a:schemeClr val="accent2">
                <a:alpha val="40000"/>
              </a:schemeClr>
            </a:solidFill>
            <a:ln w="38100">
              <a:solidFill>
                <a:schemeClr val="accent2"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84B87C5D-7DEA-48A6-AA15-1158C5771166}"/>
                </a:ext>
              </a:extLst>
            </p:cNvPr>
            <p:cNvCxnSpPr>
              <a:cxnSpLocks/>
              <a:stCxn id="42" idx="0"/>
              <a:endCxn id="20" idx="2"/>
            </p:cNvCxnSpPr>
            <p:nvPr/>
          </p:nvCxnSpPr>
          <p:spPr>
            <a:xfrm rot="5400000" flipH="1" flipV="1">
              <a:off x="8530478" y="968503"/>
              <a:ext cx="277057" cy="110853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BFA23FF6-1D26-4BE5-A5C3-055209E27F24}"/>
                </a:ext>
              </a:extLst>
            </p:cNvPr>
            <p:cNvCxnSpPr>
              <a:cxnSpLocks/>
              <a:stCxn id="38" idx="0"/>
              <a:endCxn id="18" idx="2"/>
            </p:cNvCxnSpPr>
            <p:nvPr/>
          </p:nvCxnSpPr>
          <p:spPr>
            <a:xfrm rot="16200000" flipV="1">
              <a:off x="7042451" y="1071493"/>
              <a:ext cx="712030" cy="46758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36647A0D-B327-4E19-911B-48D730A7D86E}"/>
                </a:ext>
              </a:extLst>
            </p:cNvPr>
            <p:cNvCxnSpPr>
              <a:cxnSpLocks/>
              <a:stCxn id="40" idx="0"/>
              <a:endCxn id="19" idx="2"/>
            </p:cNvCxnSpPr>
            <p:nvPr/>
          </p:nvCxnSpPr>
          <p:spPr>
            <a:xfrm rot="5400000" flipH="1" flipV="1">
              <a:off x="7777743" y="1032697"/>
              <a:ext cx="719499" cy="53770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F28DAB69-A926-41C7-B175-F97F8A24FB97}"/>
                </a:ext>
              </a:extLst>
            </p:cNvPr>
            <p:cNvCxnSpPr>
              <a:cxnSpLocks/>
              <a:stCxn id="37" idx="0"/>
              <a:endCxn id="17" idx="2"/>
            </p:cNvCxnSpPr>
            <p:nvPr/>
          </p:nvCxnSpPr>
          <p:spPr>
            <a:xfrm rot="16200000" flipV="1">
              <a:off x="6737441" y="1002372"/>
              <a:ext cx="277057" cy="104079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연결선: 꺾임 93">
              <a:extLst>
                <a:ext uri="{FF2B5EF4-FFF2-40B4-BE49-F238E27FC236}">
                  <a16:creationId xmlns:a16="http://schemas.microsoft.com/office/drawing/2014/main" id="{D22C15EE-E51E-4041-B261-E9A2E612AC06}"/>
                </a:ext>
              </a:extLst>
            </p:cNvPr>
            <p:cNvCxnSpPr>
              <a:cxnSpLocks/>
              <a:stCxn id="55" idx="3"/>
              <a:endCxn id="21" idx="1"/>
            </p:cNvCxnSpPr>
            <p:nvPr/>
          </p:nvCxnSpPr>
          <p:spPr>
            <a:xfrm>
              <a:off x="8553084" y="1773837"/>
              <a:ext cx="123418" cy="296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38D4E02C-ACA1-4F75-B41D-F52D8BB7FC09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9837595" y="1773837"/>
              <a:ext cx="280016" cy="296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330B2F8D-7B0B-42D5-9750-2FD24671D866}"/>
                </a:ext>
              </a:extLst>
            </p:cNvPr>
            <p:cNvCxnSpPr>
              <a:cxnSpLocks/>
              <a:stCxn id="21" idx="3"/>
              <a:endCxn id="32" idx="1"/>
            </p:cNvCxnSpPr>
            <p:nvPr/>
          </p:nvCxnSpPr>
          <p:spPr>
            <a:xfrm>
              <a:off x="9837595" y="1776802"/>
              <a:ext cx="280681" cy="43861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13F34C57-F48D-43B4-8A34-502C7F01F03C}"/>
                </a:ext>
              </a:extLst>
            </p:cNvPr>
            <p:cNvCxnSpPr>
              <a:cxnSpLocks/>
              <a:stCxn id="21" idx="3"/>
              <a:endCxn id="33" idx="1"/>
            </p:cNvCxnSpPr>
            <p:nvPr/>
          </p:nvCxnSpPr>
          <p:spPr>
            <a:xfrm>
              <a:off x="9837595" y="1776802"/>
              <a:ext cx="280681" cy="88333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연결선: 꺾임 108">
              <a:extLst>
                <a:ext uri="{FF2B5EF4-FFF2-40B4-BE49-F238E27FC236}">
                  <a16:creationId xmlns:a16="http://schemas.microsoft.com/office/drawing/2014/main" id="{7E20E79B-905E-44CA-8096-64088B6BB40A}"/>
                </a:ext>
              </a:extLst>
            </p:cNvPr>
            <p:cNvCxnSpPr>
              <a:cxnSpLocks/>
              <a:stCxn id="21" idx="3"/>
              <a:endCxn id="41" idx="1"/>
            </p:cNvCxnSpPr>
            <p:nvPr/>
          </p:nvCxnSpPr>
          <p:spPr>
            <a:xfrm>
              <a:off x="9837595" y="1776802"/>
              <a:ext cx="280681" cy="132805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연결선: 꺾임 115">
              <a:extLst>
                <a:ext uri="{FF2B5EF4-FFF2-40B4-BE49-F238E27FC236}">
                  <a16:creationId xmlns:a16="http://schemas.microsoft.com/office/drawing/2014/main" id="{AFCDA9E8-B3A4-453C-8A91-3A63B9BFA3A1}"/>
                </a:ext>
              </a:extLst>
            </p:cNvPr>
            <p:cNvCxnSpPr>
              <a:cxnSpLocks/>
              <a:stCxn id="48" idx="3"/>
              <a:endCxn id="22" idx="1"/>
            </p:cNvCxnSpPr>
            <p:nvPr/>
          </p:nvCxnSpPr>
          <p:spPr>
            <a:xfrm flipV="1">
              <a:off x="8419288" y="2206718"/>
              <a:ext cx="257214" cy="7510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DAAF337E-0647-41D2-A414-2084F4FF55B2}"/>
                </a:ext>
              </a:extLst>
            </p:cNvPr>
            <p:cNvCxnSpPr>
              <a:cxnSpLocks/>
              <a:stCxn id="49" idx="3"/>
              <a:endCxn id="23" idx="1"/>
            </p:cNvCxnSpPr>
            <p:nvPr/>
          </p:nvCxnSpPr>
          <p:spPr>
            <a:xfrm flipV="1">
              <a:off x="8430521" y="2651441"/>
              <a:ext cx="245981" cy="6174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95237005-0583-4A96-AD1D-C8E634012D37}"/>
                </a:ext>
              </a:extLst>
            </p:cNvPr>
            <p:cNvCxnSpPr>
              <a:cxnSpLocks/>
              <a:stCxn id="50" idx="3"/>
              <a:endCxn id="24" idx="1"/>
            </p:cNvCxnSpPr>
            <p:nvPr/>
          </p:nvCxnSpPr>
          <p:spPr>
            <a:xfrm>
              <a:off x="8430521" y="2982348"/>
              <a:ext cx="245981" cy="11381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E6161696-4793-4D52-9CF0-DA1E3C40390E}"/>
                </a:ext>
              </a:extLst>
            </p:cNvPr>
            <p:cNvCxnSpPr>
              <a:cxnSpLocks/>
              <a:stCxn id="53" idx="2"/>
              <a:endCxn id="28" idx="0"/>
            </p:cNvCxnSpPr>
            <p:nvPr/>
          </p:nvCxnSpPr>
          <p:spPr>
            <a:xfrm rot="5400000">
              <a:off x="3799571" y="2950001"/>
              <a:ext cx="1848986" cy="100074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연결선: 꺾임 130">
              <a:extLst>
                <a:ext uri="{FF2B5EF4-FFF2-40B4-BE49-F238E27FC236}">
                  <a16:creationId xmlns:a16="http://schemas.microsoft.com/office/drawing/2014/main" id="{91762D8F-5739-4AE4-800B-0FAE3565E0E5}"/>
                </a:ext>
              </a:extLst>
            </p:cNvPr>
            <p:cNvCxnSpPr>
              <a:cxnSpLocks/>
              <a:stCxn id="52" idx="2"/>
              <a:endCxn id="27" idx="0"/>
            </p:cNvCxnSpPr>
            <p:nvPr/>
          </p:nvCxnSpPr>
          <p:spPr>
            <a:xfrm rot="5400000">
              <a:off x="4769422" y="3195542"/>
              <a:ext cx="1848986" cy="50966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연결선: 꺾임 133">
              <a:extLst>
                <a:ext uri="{FF2B5EF4-FFF2-40B4-BE49-F238E27FC236}">
                  <a16:creationId xmlns:a16="http://schemas.microsoft.com/office/drawing/2014/main" id="{0FC61BC1-CB57-429E-ADCE-EC73FAA4E1C4}"/>
                </a:ext>
              </a:extLst>
            </p:cNvPr>
            <p:cNvCxnSpPr>
              <a:cxnSpLocks/>
              <a:stCxn id="51" idx="2"/>
              <a:endCxn id="25" idx="0"/>
            </p:cNvCxnSpPr>
            <p:nvPr/>
          </p:nvCxnSpPr>
          <p:spPr>
            <a:xfrm rot="5400000">
              <a:off x="5729983" y="3450374"/>
              <a:ext cx="1848986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연결선: 꺾임 140">
              <a:extLst>
                <a:ext uri="{FF2B5EF4-FFF2-40B4-BE49-F238E27FC236}">
                  <a16:creationId xmlns:a16="http://schemas.microsoft.com/office/drawing/2014/main" id="{DFA18522-25C3-4B32-9465-37F8B83EF623}"/>
                </a:ext>
              </a:extLst>
            </p:cNvPr>
            <p:cNvCxnSpPr>
              <a:cxnSpLocks/>
              <a:stCxn id="54" idx="3"/>
              <a:endCxn id="29" idx="1"/>
            </p:cNvCxnSpPr>
            <p:nvPr/>
          </p:nvCxnSpPr>
          <p:spPr>
            <a:xfrm flipV="1">
              <a:off x="8338901" y="3892049"/>
              <a:ext cx="330105" cy="315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연결선: 꺾임 143">
              <a:extLst>
                <a:ext uri="{FF2B5EF4-FFF2-40B4-BE49-F238E27FC236}">
                  <a16:creationId xmlns:a16="http://schemas.microsoft.com/office/drawing/2014/main" id="{94B1A136-96B6-4EF9-BE96-F31B804FCBE1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9830099" y="3884429"/>
              <a:ext cx="246852" cy="762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연결선: 꺾임 146">
              <a:extLst>
                <a:ext uri="{FF2B5EF4-FFF2-40B4-BE49-F238E27FC236}">
                  <a16:creationId xmlns:a16="http://schemas.microsoft.com/office/drawing/2014/main" id="{F28DB8DC-2D2C-45C9-83A9-3E18023A1036}"/>
                </a:ext>
              </a:extLst>
            </p:cNvPr>
            <p:cNvCxnSpPr>
              <a:cxnSpLocks/>
              <a:stCxn id="43" idx="1"/>
              <a:endCxn id="14" idx="3"/>
            </p:cNvCxnSpPr>
            <p:nvPr/>
          </p:nvCxnSpPr>
          <p:spPr>
            <a:xfrm rot="10800000">
              <a:off x="3202088" y="2292489"/>
              <a:ext cx="300707" cy="466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연결선: 꺾임 149">
              <a:extLst>
                <a:ext uri="{FF2B5EF4-FFF2-40B4-BE49-F238E27FC236}">
                  <a16:creationId xmlns:a16="http://schemas.microsoft.com/office/drawing/2014/main" id="{087EC16B-CE48-4935-A03F-F9C63F0956BC}"/>
                </a:ext>
              </a:extLst>
            </p:cNvPr>
            <p:cNvCxnSpPr>
              <a:cxnSpLocks/>
              <a:stCxn id="44" idx="1"/>
              <a:endCxn id="13" idx="3"/>
            </p:cNvCxnSpPr>
            <p:nvPr/>
          </p:nvCxnSpPr>
          <p:spPr>
            <a:xfrm rot="10800000">
              <a:off x="3202088" y="2737212"/>
              <a:ext cx="296783" cy="120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F7E7E26B-3B9A-48B2-9F35-4905D977C844}"/>
                </a:ext>
              </a:extLst>
            </p:cNvPr>
            <p:cNvCxnSpPr>
              <a:cxnSpLocks/>
              <a:stCxn id="45" idx="1"/>
              <a:endCxn id="12" idx="3"/>
            </p:cNvCxnSpPr>
            <p:nvPr/>
          </p:nvCxnSpPr>
          <p:spPr>
            <a:xfrm rot="10800000" flipV="1">
              <a:off x="3202088" y="3070184"/>
              <a:ext cx="296783" cy="11175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1854E29D-A681-4BBF-AEB1-0978F4C319BE}"/>
                </a:ext>
              </a:extLst>
            </p:cNvPr>
            <p:cNvCxnSpPr>
              <a:cxnSpLocks/>
              <a:stCxn id="36" idx="1"/>
              <a:endCxn id="15" idx="3"/>
            </p:cNvCxnSpPr>
            <p:nvPr/>
          </p:nvCxnSpPr>
          <p:spPr>
            <a:xfrm rot="10800000">
              <a:off x="3192110" y="1775299"/>
              <a:ext cx="185465" cy="151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연결선: 꺾임 158">
              <a:extLst>
                <a:ext uri="{FF2B5EF4-FFF2-40B4-BE49-F238E27FC236}">
                  <a16:creationId xmlns:a16="http://schemas.microsoft.com/office/drawing/2014/main" id="{35E5C596-99AB-460B-A9DA-A6A901A118D2}"/>
                </a:ext>
              </a:extLst>
            </p:cNvPr>
            <p:cNvCxnSpPr>
              <a:cxnSpLocks/>
              <a:stCxn id="46" idx="1"/>
              <a:endCxn id="16" idx="3"/>
            </p:cNvCxnSpPr>
            <p:nvPr/>
          </p:nvCxnSpPr>
          <p:spPr>
            <a:xfrm rot="10800000">
              <a:off x="3202088" y="3936771"/>
              <a:ext cx="368741" cy="492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439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F07AC-EE19-46C5-BD0F-88BBF258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로비 </a:t>
            </a:r>
            <a:r>
              <a:rPr lang="en-US" altLang="ko-KR" dirty="0"/>
              <a:t>UI </a:t>
            </a:r>
            <a:r>
              <a:rPr lang="ko-KR" altLang="en-US" dirty="0"/>
              <a:t>배치 의도 상세 분석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8E959-03A8-4E31-8CB1-2685328EF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4935573"/>
            <a:ext cx="5741894" cy="18557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사용 빈도가 높고 서로 관계가 있음</a:t>
            </a:r>
            <a:r>
              <a:rPr lang="en-US" altLang="ko-KR" dirty="0"/>
              <a:t> = </a:t>
            </a:r>
            <a:r>
              <a:rPr lang="ko-KR" altLang="en-US" dirty="0"/>
              <a:t>좌측 중단과 하단에 버튼들이 한번에 보이게 배치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내 쿠키들</a:t>
            </a:r>
            <a:r>
              <a:rPr lang="en-US" altLang="ko-KR" dirty="0"/>
              <a:t>” </a:t>
            </a:r>
            <a:r>
              <a:rPr lang="ko-KR" altLang="en-US" dirty="0"/>
              <a:t>에서 유저가 보유 중인 것과 </a:t>
            </a:r>
            <a:r>
              <a:rPr lang="ko-KR" altLang="en-US" dirty="0" err="1"/>
              <a:t>미보유</a:t>
            </a:r>
            <a:r>
              <a:rPr lang="ko-KR" altLang="en-US" dirty="0"/>
              <a:t> 쿠키들도 함께 노출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수집 해야 할 쿠키들의 존재를 알리고</a:t>
            </a:r>
            <a:r>
              <a:rPr lang="en-US" altLang="ko-KR" dirty="0"/>
              <a:t>, (</a:t>
            </a:r>
            <a:r>
              <a:rPr lang="ko-KR" altLang="en-US" dirty="0"/>
              <a:t>스테이지 진행이 막히는 등</a:t>
            </a:r>
            <a:r>
              <a:rPr lang="en-US" altLang="ko-KR" dirty="0"/>
              <a:t>)</a:t>
            </a:r>
            <a:r>
              <a:rPr lang="ko-KR" altLang="en-US" dirty="0"/>
              <a:t>여러 이유와 함께 다른 </a:t>
            </a:r>
            <a:r>
              <a:rPr lang="ko-KR" altLang="en-US" b="1" dirty="0">
                <a:solidFill>
                  <a:srgbClr val="FF3300"/>
                </a:solidFill>
              </a:rPr>
              <a:t>쿠키의 수집 욕구를 자극</a:t>
            </a:r>
            <a:r>
              <a:rPr lang="ko-KR" altLang="en-US" dirty="0"/>
              <a:t>하기 위함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391FFF-68D5-4FD2-A6B0-2E2EBBA67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1" b="6544"/>
          <a:stretch/>
        </p:blipFill>
        <p:spPr>
          <a:xfrm>
            <a:off x="2797825" y="3220371"/>
            <a:ext cx="2327158" cy="11276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DA32F7-4D4F-43D3-AF5E-B829F96D44D4}"/>
              </a:ext>
            </a:extLst>
          </p:cNvPr>
          <p:cNvGrpSpPr>
            <a:grpSpLocks noChangeAspect="1"/>
          </p:cNvGrpSpPr>
          <p:nvPr/>
        </p:nvGrpSpPr>
        <p:grpSpPr>
          <a:xfrm>
            <a:off x="244682" y="639734"/>
            <a:ext cx="4854674" cy="2461594"/>
            <a:chOff x="952279" y="726118"/>
            <a:chExt cx="5175510" cy="251766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9264A34-30F5-4257-B7E2-ED3DC6BE73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279" y="726118"/>
              <a:ext cx="5175510" cy="2517669"/>
              <a:chOff x="2820993" y="1135974"/>
              <a:chExt cx="6288672" cy="305917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4C133ED-D2C1-4C44-BA07-3FA9AF91F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993" y="1135974"/>
                <a:ext cx="6288672" cy="305917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8585870-891A-460B-B25D-F1215EBA4E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77" r="79605"/>
              <a:stretch/>
            </p:blipFill>
            <p:spPr>
              <a:xfrm>
                <a:off x="2820993" y="1491646"/>
                <a:ext cx="1282555" cy="2686644"/>
              </a:xfrm>
              <a:prstGeom prst="rect">
                <a:avLst/>
              </a:prstGeom>
            </p:spPr>
          </p:pic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1309736-A909-41C6-862A-4171633C640D}"/>
                </a:ext>
              </a:extLst>
            </p:cNvPr>
            <p:cNvSpPr/>
            <p:nvPr/>
          </p:nvSpPr>
          <p:spPr>
            <a:xfrm>
              <a:off x="1020437" y="1178853"/>
              <a:ext cx="553719" cy="1089785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819A45F-B607-48D9-A762-BB9D02D8137F}"/>
                </a:ext>
              </a:extLst>
            </p:cNvPr>
            <p:cNvSpPr/>
            <p:nvPr/>
          </p:nvSpPr>
          <p:spPr>
            <a:xfrm>
              <a:off x="1078309" y="2758202"/>
              <a:ext cx="929500" cy="471709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1AE19B-AFD4-472A-8688-8E21D56D7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2" y="3211593"/>
            <a:ext cx="2424528" cy="11794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8548AD4-C490-4F4A-B0B7-8CF7746072BC}"/>
              </a:ext>
            </a:extLst>
          </p:cNvPr>
          <p:cNvSpPr/>
          <p:nvPr/>
        </p:nvSpPr>
        <p:spPr>
          <a:xfrm>
            <a:off x="1241893" y="2816086"/>
            <a:ext cx="804485" cy="72582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15614C5-6B78-42ED-88DB-87B881E086FC}"/>
              </a:ext>
            </a:extLst>
          </p:cNvPr>
          <p:cNvSpPr/>
          <p:nvPr/>
        </p:nvSpPr>
        <p:spPr>
          <a:xfrm rot="16200000">
            <a:off x="2325335" y="3548120"/>
            <a:ext cx="899767" cy="61436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0C663C-1B2A-4926-BD3A-7C75FB4DDF79}"/>
              </a:ext>
            </a:extLst>
          </p:cNvPr>
          <p:cNvSpPr/>
          <p:nvPr/>
        </p:nvSpPr>
        <p:spPr>
          <a:xfrm>
            <a:off x="235669" y="4348069"/>
            <a:ext cx="2431055" cy="5090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상점에서 뽑기를 구매해 쿠키 획득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0E6F7-8EC4-4BCE-B545-C910836750C5}"/>
              </a:ext>
            </a:extLst>
          </p:cNvPr>
          <p:cNvSpPr/>
          <p:nvPr/>
        </p:nvSpPr>
        <p:spPr>
          <a:xfrm>
            <a:off x="2783535" y="4348068"/>
            <a:ext cx="2348149" cy="509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획득한 쿠키를 사용하기 위해 좌측 하단의 </a:t>
            </a:r>
            <a:r>
              <a:rPr lang="en-US" altLang="ko-KR" sz="1100" b="1" dirty="0">
                <a:solidFill>
                  <a:schemeClr val="tx1"/>
                </a:solidFill>
              </a:rPr>
              <a:t>“</a:t>
            </a:r>
            <a:r>
              <a:rPr lang="ko-KR" altLang="en-US" sz="1100" b="1" dirty="0">
                <a:solidFill>
                  <a:schemeClr val="tx1"/>
                </a:solidFill>
              </a:rPr>
              <a:t>내 쿠키들</a:t>
            </a:r>
            <a:r>
              <a:rPr lang="en-US" altLang="ko-KR" sz="1100" b="1" dirty="0">
                <a:solidFill>
                  <a:schemeClr val="tx1"/>
                </a:solidFill>
              </a:rPr>
              <a:t>” </a:t>
            </a:r>
            <a:r>
              <a:rPr lang="ko-KR" altLang="en-US" sz="1100" b="1" dirty="0">
                <a:solidFill>
                  <a:schemeClr val="tx1"/>
                </a:solidFill>
              </a:rPr>
              <a:t>버튼 이용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7553AE5-69A4-4AA7-8F19-F096D32C3661}"/>
              </a:ext>
            </a:extLst>
          </p:cNvPr>
          <p:cNvSpPr txBox="1">
            <a:spLocks/>
          </p:cNvSpPr>
          <p:nvPr/>
        </p:nvSpPr>
        <p:spPr>
          <a:xfrm>
            <a:off x="6095999" y="4935573"/>
            <a:ext cx="5735543" cy="1855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캐릭터 마다 호감도가 존재</a:t>
            </a:r>
            <a:r>
              <a:rPr lang="en-US" altLang="ko-KR" dirty="0"/>
              <a:t>. </a:t>
            </a:r>
            <a:r>
              <a:rPr lang="ko-KR" altLang="en-US" dirty="0"/>
              <a:t>접속 시</a:t>
            </a:r>
            <a:r>
              <a:rPr lang="en-US" altLang="ko-KR" dirty="0"/>
              <a:t>, </a:t>
            </a:r>
            <a:r>
              <a:rPr lang="ko-KR" altLang="en-US" dirty="0"/>
              <a:t>일정 호감도 달성 시 간단한 보상을 지급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가장 자주 보는 로비 화면에 캐릭터를 출력 해 노출 빈도를 높이고</a:t>
            </a:r>
            <a:r>
              <a:rPr lang="en-US" altLang="ko-KR" dirty="0"/>
              <a:t>, </a:t>
            </a:r>
            <a:r>
              <a:rPr lang="ko-KR" altLang="en-US" dirty="0"/>
              <a:t>호감도 시스템 등을 이용해 </a:t>
            </a:r>
            <a:r>
              <a:rPr lang="ko-KR" altLang="en-US" b="1" dirty="0">
                <a:solidFill>
                  <a:srgbClr val="FF3300"/>
                </a:solidFill>
              </a:rPr>
              <a:t>캐릭터에 대한 실질적 애정을 만들기 위함</a:t>
            </a:r>
            <a:r>
              <a:rPr lang="en-US" altLang="ko-KR" b="1" dirty="0">
                <a:solidFill>
                  <a:srgbClr val="FF3300"/>
                </a:solidFill>
              </a:rPr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DB59F4-445A-46C9-8D99-CDA689C16C4F}"/>
              </a:ext>
            </a:extLst>
          </p:cNvPr>
          <p:cNvGrpSpPr/>
          <p:nvPr/>
        </p:nvGrpSpPr>
        <p:grpSpPr>
          <a:xfrm>
            <a:off x="6096001" y="689345"/>
            <a:ext cx="4870036" cy="2402961"/>
            <a:chOff x="235671" y="615344"/>
            <a:chExt cx="4647680" cy="226090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7946482-4379-4079-9DE9-A0D41BF4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71" y="615344"/>
              <a:ext cx="4647680" cy="226090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5F98B1-1A74-43B4-BEF6-0F6769F2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62" t="7826" r="30214" b="15369"/>
            <a:stretch/>
          </p:blipFill>
          <p:spPr>
            <a:xfrm>
              <a:off x="1652721" y="766217"/>
              <a:ext cx="1846299" cy="18501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AA7783-CA22-400E-B644-468302BF376C}"/>
              </a:ext>
            </a:extLst>
          </p:cNvPr>
          <p:cNvSpPr/>
          <p:nvPr/>
        </p:nvSpPr>
        <p:spPr>
          <a:xfrm>
            <a:off x="235669" y="626408"/>
            <a:ext cx="4863686" cy="2692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좌측 중단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하단 </a:t>
            </a:r>
            <a:r>
              <a:rPr lang="en-US" altLang="ko-KR" sz="1200" b="1" dirty="0">
                <a:solidFill>
                  <a:schemeClr val="tx1"/>
                </a:solidFill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</a:rPr>
              <a:t>의도 분석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20C893-2A9A-4C78-9814-2FBD46E1CE22}"/>
              </a:ext>
            </a:extLst>
          </p:cNvPr>
          <p:cNvSpPr/>
          <p:nvPr/>
        </p:nvSpPr>
        <p:spPr>
          <a:xfrm>
            <a:off x="6089649" y="668053"/>
            <a:ext cx="4870036" cy="2692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중앙 대표 캐릭터 출력 의도 분석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88C347-DFB9-4773-9F6A-945063AB4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76800"/>
            <a:ext cx="2375258" cy="11554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0E83A3-97DA-4E86-9A30-1D06C71E64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t="9262" r="21691" b="32289"/>
          <a:stretch/>
        </p:blipFill>
        <p:spPr>
          <a:xfrm>
            <a:off x="8586787" y="3176800"/>
            <a:ext cx="2379249" cy="112769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A63AAB-9298-4B41-AAC5-B2577476D6D9}"/>
              </a:ext>
            </a:extLst>
          </p:cNvPr>
          <p:cNvSpPr/>
          <p:nvPr/>
        </p:nvSpPr>
        <p:spPr>
          <a:xfrm>
            <a:off x="6095999" y="4304497"/>
            <a:ext cx="2375257" cy="5090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선물을 주거나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해당 캐릭터로 플레이하면 호감도가 증가한다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A4D1B5-0E09-4169-B2C0-B6B14DDCEF3B}"/>
              </a:ext>
            </a:extLst>
          </p:cNvPr>
          <p:cNvSpPr/>
          <p:nvPr/>
        </p:nvSpPr>
        <p:spPr>
          <a:xfrm>
            <a:off x="8580436" y="4304498"/>
            <a:ext cx="2379249" cy="509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일정 호감도를 달성 하면 소정의 보상을 준다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59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53DFE21-EE4E-49AA-8912-6D01392E207D}"/>
              </a:ext>
            </a:extLst>
          </p:cNvPr>
          <p:cNvSpPr txBox="1">
            <a:spLocks/>
          </p:cNvSpPr>
          <p:nvPr/>
        </p:nvSpPr>
        <p:spPr>
          <a:xfrm>
            <a:off x="235669" y="5047180"/>
            <a:ext cx="5715890" cy="177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일일 퀘스트가 갱신 된 뒤</a:t>
            </a:r>
            <a:r>
              <a:rPr lang="en-US" altLang="ko-KR" dirty="0"/>
              <a:t> </a:t>
            </a:r>
            <a:r>
              <a:rPr lang="ko-KR" altLang="en-US" dirty="0"/>
              <a:t>앱 최초 실행 시 팝업으로 내용을 보여줌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플레이 목표</a:t>
            </a:r>
            <a:r>
              <a:rPr lang="en-US" altLang="ko-KR" dirty="0"/>
              <a:t>(</a:t>
            </a:r>
            <a:r>
              <a:rPr lang="ko-KR" altLang="en-US" dirty="0"/>
              <a:t>퀘스트</a:t>
            </a:r>
            <a:r>
              <a:rPr lang="en-US" altLang="ko-KR" dirty="0"/>
              <a:t>)</a:t>
            </a:r>
            <a:r>
              <a:rPr lang="ko-KR" altLang="en-US" dirty="0"/>
              <a:t>와 종류</a:t>
            </a:r>
            <a:r>
              <a:rPr lang="en-US" altLang="ko-KR" dirty="0"/>
              <a:t>(</a:t>
            </a:r>
            <a:r>
              <a:rPr lang="ko-KR" altLang="en-US" dirty="0"/>
              <a:t>콘텐츠</a:t>
            </a:r>
            <a:r>
              <a:rPr lang="en-US" altLang="ko-KR" dirty="0"/>
              <a:t>)</a:t>
            </a:r>
            <a:r>
              <a:rPr lang="ko-KR" altLang="en-US" dirty="0"/>
              <a:t>를 같이 배치 해 한눈에 확인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기존 경험 상 플레이 관련 된 버튼이 우측에 있는 경우가 다수 였던 것을 감안한 배치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명확한 목표를 주어주는 퀘스트를 로비에 배치함으로써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3300"/>
                </a:solidFill>
              </a:rPr>
              <a:t>유저가 무엇을 해야 할지 모르는 상황을 감소 시킨다</a:t>
            </a:r>
            <a:r>
              <a:rPr lang="en-US" altLang="ko-KR" b="1" dirty="0">
                <a:solidFill>
                  <a:srgbClr val="FF3300"/>
                </a:solidFill>
              </a:rPr>
              <a:t>.</a:t>
            </a:r>
            <a:endParaRPr lang="en-US" b="1" dirty="0">
              <a:solidFill>
                <a:srgbClr val="FF33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1257C0-4C96-496A-83B1-DDE309D249A4}"/>
              </a:ext>
            </a:extLst>
          </p:cNvPr>
          <p:cNvGrpSpPr/>
          <p:nvPr/>
        </p:nvGrpSpPr>
        <p:grpSpPr>
          <a:xfrm>
            <a:off x="248421" y="625051"/>
            <a:ext cx="4863685" cy="2518199"/>
            <a:chOff x="235670" y="615344"/>
            <a:chExt cx="4769922" cy="232036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CF7F49-72B9-499F-834C-1CDB580E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70" y="615344"/>
              <a:ext cx="4769922" cy="23203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AF99A6-B42A-4A30-B826-4E01B0FE0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74" t="15248" r="-4" b="-173"/>
            <a:stretch/>
          </p:blipFill>
          <p:spPr>
            <a:xfrm>
              <a:off x="3525520" y="965199"/>
              <a:ext cx="1480072" cy="19705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CD67D95-3DB5-4FC9-AA59-01A256A8A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21" y="3282253"/>
            <a:ext cx="2435917" cy="11849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1F712C-BBF2-43FA-8D97-ADAA34E18A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/>
          <a:stretch/>
        </p:blipFill>
        <p:spPr>
          <a:xfrm>
            <a:off x="2847975" y="3286025"/>
            <a:ext cx="2264131" cy="1181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3A5A0CB-0995-45FD-9998-676853D7CA67}"/>
              </a:ext>
            </a:extLst>
          </p:cNvPr>
          <p:cNvSpPr/>
          <p:nvPr/>
        </p:nvSpPr>
        <p:spPr>
          <a:xfrm>
            <a:off x="4556142" y="1125753"/>
            <a:ext cx="441881" cy="310467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49923ED-9FAC-45C1-9A35-A84650728DF2}"/>
              </a:ext>
            </a:extLst>
          </p:cNvPr>
          <p:cNvSpPr/>
          <p:nvPr/>
        </p:nvSpPr>
        <p:spPr>
          <a:xfrm>
            <a:off x="4567375" y="1464225"/>
            <a:ext cx="441881" cy="310467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9E98E7F-C02B-47C4-BDE5-3AFD17F5C764}"/>
              </a:ext>
            </a:extLst>
          </p:cNvPr>
          <p:cNvSpPr/>
          <p:nvPr/>
        </p:nvSpPr>
        <p:spPr>
          <a:xfrm>
            <a:off x="4567375" y="1788958"/>
            <a:ext cx="441881" cy="310467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9DF441-2B70-4AC7-9586-B8B41AAEC40A}"/>
              </a:ext>
            </a:extLst>
          </p:cNvPr>
          <p:cNvSpPr/>
          <p:nvPr/>
        </p:nvSpPr>
        <p:spPr>
          <a:xfrm>
            <a:off x="3751569" y="2657940"/>
            <a:ext cx="1208354" cy="369874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38" name="내용 개체 틀 37">
            <a:extLst>
              <a:ext uri="{FF2B5EF4-FFF2-40B4-BE49-F238E27FC236}">
                <a16:creationId xmlns:a16="http://schemas.microsoft.com/office/drawing/2014/main" id="{8A99C21F-9397-436F-8C9B-984A4F0C9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7" y="949584"/>
            <a:ext cx="2752414" cy="1338934"/>
          </a:xfrm>
          <a:ln w="12700"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503509-8A29-416D-A051-C88A36C74916}"/>
              </a:ext>
            </a:extLst>
          </p:cNvPr>
          <p:cNvSpPr/>
          <p:nvPr/>
        </p:nvSpPr>
        <p:spPr>
          <a:xfrm>
            <a:off x="235669" y="626408"/>
            <a:ext cx="11707910" cy="2692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우측 중단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하단 </a:t>
            </a:r>
            <a:r>
              <a:rPr lang="en-US" altLang="ko-KR" sz="1200" b="1" dirty="0">
                <a:solidFill>
                  <a:schemeClr val="tx1"/>
                </a:solidFill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</a:rPr>
              <a:t>배치 의도 분석 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0AE58BA3-5685-4836-B70E-4E4F79B4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0" y="0"/>
            <a:ext cx="8826500" cy="509588"/>
          </a:xfrm>
        </p:spPr>
        <p:txBody>
          <a:bodyPr/>
          <a:lstStyle/>
          <a:p>
            <a:r>
              <a:rPr lang="ko-KR" altLang="en-US" dirty="0"/>
              <a:t>로비 </a:t>
            </a:r>
            <a:r>
              <a:rPr lang="en-US" altLang="ko-KR" dirty="0"/>
              <a:t>UI </a:t>
            </a:r>
            <a:r>
              <a:rPr lang="ko-KR" altLang="en-US" dirty="0"/>
              <a:t>배치 의도 상세 분석</a:t>
            </a:r>
            <a:endParaRPr 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4022088-6BFA-454A-901A-15FC5B1A12D4}"/>
              </a:ext>
            </a:extLst>
          </p:cNvPr>
          <p:cNvCxnSpPr>
            <a:cxnSpLocks/>
            <a:stCxn id="16" idx="1"/>
            <a:endCxn id="12" idx="0"/>
          </p:cNvCxnSpPr>
          <p:nvPr/>
        </p:nvCxnSpPr>
        <p:spPr>
          <a:xfrm rot="10800000" flipV="1">
            <a:off x="1466380" y="1280987"/>
            <a:ext cx="3089762" cy="20012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7436DE9-8237-4BB0-AD4C-ACA01909FA45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 rot="5400000">
            <a:off x="4038789" y="2969067"/>
            <a:ext cx="258211" cy="37570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FC1DC4-E238-49B7-8905-C5C69A8EC9BD}"/>
              </a:ext>
            </a:extLst>
          </p:cNvPr>
          <p:cNvSpPr/>
          <p:nvPr/>
        </p:nvSpPr>
        <p:spPr>
          <a:xfrm>
            <a:off x="235670" y="4440647"/>
            <a:ext cx="2448668" cy="5090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일반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일일 퀘스트 등 플레이 목적의식을 부여하는 콘텐츠 종합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2D01E5-2DDE-47E4-8788-3E54F338F809}"/>
              </a:ext>
            </a:extLst>
          </p:cNvPr>
          <p:cNvSpPr/>
          <p:nvPr/>
        </p:nvSpPr>
        <p:spPr>
          <a:xfrm>
            <a:off x="2838450" y="4440647"/>
            <a:ext cx="2273656" cy="5090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각 콘텐츠 별 페이지로 이동 할 수 있는 팝업이 출력 된다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4C764E3-115C-41CC-85FB-AC5E7C00F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69" y="3156919"/>
            <a:ext cx="2752414" cy="13389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2C9F1F0-E569-4B6F-A831-86DA72FAD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7" y="3143249"/>
            <a:ext cx="2752414" cy="13389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4AA53B41-5F5D-413C-9B7F-0096E7AE1F60}"/>
              </a:ext>
            </a:extLst>
          </p:cNvPr>
          <p:cNvCxnSpPr>
            <a:cxnSpLocks/>
            <a:stCxn id="17" idx="3"/>
            <a:endCxn id="38" idx="1"/>
          </p:cNvCxnSpPr>
          <p:nvPr/>
        </p:nvCxnSpPr>
        <p:spPr>
          <a:xfrm flipV="1">
            <a:off x="5009256" y="1619051"/>
            <a:ext cx="1029601" cy="4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213FDE9-E5FF-4F19-954E-F8657A990E80}"/>
              </a:ext>
            </a:extLst>
          </p:cNvPr>
          <p:cNvCxnSpPr>
            <a:cxnSpLocks/>
            <a:stCxn id="18" idx="3"/>
            <a:endCxn id="44" idx="1"/>
          </p:cNvCxnSpPr>
          <p:nvPr/>
        </p:nvCxnSpPr>
        <p:spPr>
          <a:xfrm>
            <a:off x="5009256" y="1944192"/>
            <a:ext cx="1029601" cy="18685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07E8D17-6E8B-4484-A34D-36438868BB4E}"/>
              </a:ext>
            </a:extLst>
          </p:cNvPr>
          <p:cNvSpPr/>
          <p:nvPr/>
        </p:nvSpPr>
        <p:spPr>
          <a:xfrm>
            <a:off x="6038857" y="2286871"/>
            <a:ext cx="2752414" cy="5090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이벤트는 기간이 있는 퀘스트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r>
              <a:rPr lang="ko-KR" altLang="en-US" sz="1100" b="1" dirty="0">
                <a:solidFill>
                  <a:schemeClr val="tx1"/>
                </a:solidFill>
              </a:rPr>
              <a:t> 목록을 터치해 상세한 내용 확인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3400926-4FA0-42AE-97EF-0F81D32CA7BE}"/>
              </a:ext>
            </a:extLst>
          </p:cNvPr>
          <p:cNvSpPr/>
          <p:nvPr/>
        </p:nvSpPr>
        <p:spPr>
          <a:xfrm>
            <a:off x="6029332" y="4460575"/>
            <a:ext cx="2761938" cy="5090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길드 페이지에 들어오면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각 길드원들이 남긴 인사말과 캐릭터 출력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C3A0F63-2C24-4C0A-AE44-F5469A4E34D1}"/>
              </a:ext>
            </a:extLst>
          </p:cNvPr>
          <p:cNvSpPr/>
          <p:nvPr/>
        </p:nvSpPr>
        <p:spPr>
          <a:xfrm>
            <a:off x="8991243" y="4460575"/>
            <a:ext cx="2761939" cy="5090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쿠키들을 탐험을 보내 일정 시간 마다 보상을 획득 할 수 있다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C7084448-76B3-424E-855E-5EABAB91512D}"/>
              </a:ext>
            </a:extLst>
          </p:cNvPr>
          <p:cNvSpPr/>
          <p:nvPr/>
        </p:nvSpPr>
        <p:spPr>
          <a:xfrm>
            <a:off x="7424875" y="4233862"/>
            <a:ext cx="466588" cy="22671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62CEF174-9EEC-4BF5-AE8F-EDED1DE58BFC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7891463" y="3812716"/>
            <a:ext cx="1766887" cy="53450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17EB98E5-2D12-4FD4-9203-113ACC6E585C}"/>
              </a:ext>
            </a:extLst>
          </p:cNvPr>
          <p:cNvSpPr/>
          <p:nvPr/>
        </p:nvSpPr>
        <p:spPr>
          <a:xfrm>
            <a:off x="9703733" y="3282253"/>
            <a:ext cx="1354792" cy="1064966"/>
          </a:xfrm>
          <a:prstGeom prst="roundRect">
            <a:avLst>
              <a:gd name="adj" fmla="val 3251"/>
            </a:avLst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9" name="내용 개체 틀 2">
            <a:extLst>
              <a:ext uri="{FF2B5EF4-FFF2-40B4-BE49-F238E27FC236}">
                <a16:creationId xmlns:a16="http://schemas.microsoft.com/office/drawing/2014/main" id="{CF1BEFAC-BD9D-4619-A634-1B5E9162C0DE}"/>
              </a:ext>
            </a:extLst>
          </p:cNvPr>
          <p:cNvSpPr txBox="1">
            <a:spLocks/>
          </p:cNvSpPr>
          <p:nvPr/>
        </p:nvSpPr>
        <p:spPr>
          <a:xfrm>
            <a:off x="6037293" y="5047180"/>
            <a:ext cx="5715890" cy="177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/>
              <a:t>탐험은 길드 페이지를 자주 방문하게 만드는 역할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보상으로 엮은 얕은 커뮤니티지만</a:t>
            </a:r>
            <a:r>
              <a:rPr lang="en-US" altLang="ko-KR" dirty="0"/>
              <a:t>, </a:t>
            </a:r>
            <a:r>
              <a:rPr lang="ko-KR" altLang="en-US" dirty="0"/>
              <a:t>간접적으로 길드원끼리 접촉하거나 접점이 생기는 </a:t>
            </a:r>
            <a:r>
              <a:rPr lang="ko-KR" altLang="en-US" b="1" dirty="0">
                <a:solidFill>
                  <a:srgbClr val="FF3300"/>
                </a:solidFill>
              </a:rPr>
              <a:t>빈도를 자주 만들어 소속감으로 발전 할 수 있는 여지</a:t>
            </a:r>
            <a:r>
              <a:rPr lang="ko-KR" altLang="en-US" dirty="0"/>
              <a:t>를 남김</a:t>
            </a:r>
            <a:r>
              <a:rPr lang="en-US" altLang="ko-KR" dirty="0"/>
              <a:t>.</a:t>
            </a:r>
          </a:p>
        </p:txBody>
      </p:sp>
      <p:sp>
        <p:nvSpPr>
          <p:cNvPr id="80" name="내용 개체 틀 2">
            <a:extLst>
              <a:ext uri="{FF2B5EF4-FFF2-40B4-BE49-F238E27FC236}">
                <a16:creationId xmlns:a16="http://schemas.microsoft.com/office/drawing/2014/main" id="{E4799010-E942-40AA-B568-27125AFC977B}"/>
              </a:ext>
            </a:extLst>
          </p:cNvPr>
          <p:cNvSpPr txBox="1">
            <a:spLocks/>
          </p:cNvSpPr>
          <p:nvPr/>
        </p:nvSpPr>
        <p:spPr>
          <a:xfrm>
            <a:off x="8791270" y="2286870"/>
            <a:ext cx="3152309" cy="509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매일 최초 실행 시 </a:t>
            </a:r>
            <a:r>
              <a:rPr lang="ko-KR" altLang="en-US"/>
              <a:t>팝업으로 출력한다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28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21D31-2CAD-4D8B-8569-41842D5F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로비 </a:t>
            </a:r>
            <a:r>
              <a:rPr lang="en-US" altLang="ko-KR" dirty="0"/>
              <a:t>UI </a:t>
            </a:r>
            <a:r>
              <a:rPr lang="ko-KR" altLang="en-US" dirty="0"/>
              <a:t>배치 의도 상세 분석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736BB-DE57-42E6-9DB6-5FBEC2B75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84" y="1694589"/>
            <a:ext cx="5413334" cy="41728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계정 레벨</a:t>
            </a:r>
            <a:r>
              <a:rPr lang="en-US" altLang="ko-KR" dirty="0"/>
              <a:t>: </a:t>
            </a:r>
            <a:r>
              <a:rPr lang="ko-KR" altLang="en-US" dirty="0"/>
              <a:t>플레이 보상이나</a:t>
            </a:r>
            <a:r>
              <a:rPr lang="en-US" altLang="ko-KR" dirty="0"/>
              <a:t> </a:t>
            </a:r>
            <a:r>
              <a:rPr lang="ko-KR" altLang="en-US" dirty="0"/>
              <a:t>캐릭터 성장 시 소량 획득 하는 경험치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재화</a:t>
            </a:r>
            <a:r>
              <a:rPr lang="en-US" altLang="ko-KR" dirty="0"/>
              <a:t>: </a:t>
            </a:r>
            <a:r>
              <a:rPr lang="ko-KR" altLang="en-US" dirty="0"/>
              <a:t>유료재화와 무료 재화</a:t>
            </a:r>
            <a:r>
              <a:rPr lang="en-US" altLang="ko-KR" dirty="0"/>
              <a:t>. </a:t>
            </a:r>
            <a:r>
              <a:rPr lang="ko-KR" altLang="en-US" dirty="0"/>
              <a:t>유료재화는 업적이나 이벤트</a:t>
            </a:r>
            <a:r>
              <a:rPr lang="en-US" altLang="ko-KR" dirty="0"/>
              <a:t>, </a:t>
            </a:r>
            <a:r>
              <a:rPr lang="ko-KR" altLang="en-US" dirty="0"/>
              <a:t>퀘스트 등으로 소량</a:t>
            </a:r>
            <a:r>
              <a:rPr lang="en-US" altLang="ko-KR" dirty="0"/>
              <a:t>, </a:t>
            </a:r>
            <a:r>
              <a:rPr lang="ko-KR" altLang="en-US" dirty="0"/>
              <a:t>무료 재화는 일반 플레이 시 상대적으로 다량으로 획득한다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공지 사항</a:t>
            </a:r>
            <a:r>
              <a:rPr lang="en-US" altLang="ko-KR" dirty="0"/>
              <a:t>: </a:t>
            </a:r>
            <a:r>
              <a:rPr lang="ko-KR" altLang="en-US" dirty="0"/>
              <a:t>중요 사항의 경우 앱 최초 실행 시</a:t>
            </a:r>
            <a:r>
              <a:rPr lang="en-US" altLang="ko-KR" dirty="0"/>
              <a:t>(</a:t>
            </a:r>
            <a:r>
              <a:rPr lang="ko-KR" altLang="en-US" dirty="0"/>
              <a:t>일일 마다</a:t>
            </a:r>
            <a:r>
              <a:rPr lang="en-US" altLang="ko-KR" dirty="0"/>
              <a:t>) </a:t>
            </a:r>
            <a:r>
              <a:rPr lang="ko-KR" altLang="en-US" dirty="0"/>
              <a:t>팝업으로 출력</a:t>
            </a:r>
            <a:r>
              <a:rPr lang="en-US" altLang="ko-KR" dirty="0"/>
              <a:t>. </a:t>
            </a:r>
            <a:r>
              <a:rPr lang="ko-KR" altLang="en-US" dirty="0"/>
              <a:t>차후 유저가 다시 확인 하는 등의 경우를 위해 로비에 배치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우편함</a:t>
            </a:r>
            <a:r>
              <a:rPr lang="en-US" altLang="ko-KR" dirty="0"/>
              <a:t>: </a:t>
            </a:r>
            <a:r>
              <a:rPr lang="ko-KR" altLang="en-US" dirty="0"/>
              <a:t>사용 빈도 자체는 낮으나</a:t>
            </a:r>
            <a:r>
              <a:rPr lang="en-US" altLang="ko-KR" dirty="0"/>
              <a:t>, </a:t>
            </a:r>
            <a:r>
              <a:rPr lang="ko-KR" altLang="en-US" dirty="0"/>
              <a:t>퀘스트나 이벤트 보상이 우편함으로 지급 되기 때문에 로비에 배치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친구 목록</a:t>
            </a:r>
            <a:r>
              <a:rPr lang="en-US" altLang="ko-KR" dirty="0"/>
              <a:t>: </a:t>
            </a:r>
            <a:r>
              <a:rPr lang="ko-KR" altLang="en-US" dirty="0"/>
              <a:t>친구 신청 등 다른 버튼과 확연히 다른 기능을 가지고 있어서 따로 로비에 배치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설정</a:t>
            </a:r>
            <a:r>
              <a:rPr lang="en-US" altLang="ko-KR" dirty="0"/>
              <a:t>: </a:t>
            </a:r>
            <a:r>
              <a:rPr lang="ko-KR" altLang="en-US" dirty="0"/>
              <a:t>사용 빈도는 상대적으로 낮은 편에 속함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0FEA16-9D89-483C-AD15-DCB51609B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5659"/>
            <a:ext cx="4863684" cy="236597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C0244C4-E451-4D93-A6D4-131FA8D26F70}"/>
              </a:ext>
            </a:extLst>
          </p:cNvPr>
          <p:cNvSpPr txBox="1">
            <a:spLocks/>
          </p:cNvSpPr>
          <p:nvPr/>
        </p:nvSpPr>
        <p:spPr>
          <a:xfrm>
            <a:off x="6096000" y="3299228"/>
            <a:ext cx="5413334" cy="2996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추가 메뉴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FF3300"/>
                </a:solidFill>
              </a:rPr>
              <a:t>직접적으로 노출 될 필요가 없거나</a:t>
            </a:r>
            <a:r>
              <a:rPr lang="en-US" altLang="ko-KR" b="1" dirty="0">
                <a:solidFill>
                  <a:srgbClr val="FF3300"/>
                </a:solidFill>
              </a:rPr>
              <a:t>, </a:t>
            </a:r>
            <a:r>
              <a:rPr lang="ko-KR" altLang="en-US" b="1" dirty="0">
                <a:solidFill>
                  <a:srgbClr val="FF3300"/>
                </a:solidFill>
              </a:rPr>
              <a:t>로비 화면의 공간을 확보하기 위해 사용 빈도가 낮은 버튼을 모아 놓은 추가 메뉴</a:t>
            </a:r>
            <a:r>
              <a:rPr lang="en-US" altLang="ko-KR" b="1" dirty="0">
                <a:solidFill>
                  <a:srgbClr val="FF3300"/>
                </a:solidFill>
              </a:rPr>
              <a:t>.</a:t>
            </a:r>
            <a:r>
              <a:rPr lang="en-US" altLang="ko-KR" dirty="0"/>
              <a:t> </a:t>
            </a:r>
            <a:r>
              <a:rPr lang="ko-KR" altLang="en-US" dirty="0"/>
              <a:t>로비 화면에 있는 버튼과 중복 되는 버튼은 따로 설명 하지 않음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ko-KR" altLang="en-US" dirty="0"/>
              <a:t>내 가방</a:t>
            </a:r>
            <a:r>
              <a:rPr lang="en-US" altLang="ko-KR" dirty="0"/>
              <a:t>: </a:t>
            </a:r>
            <a:r>
              <a:rPr lang="ko-KR" altLang="en-US" dirty="0"/>
              <a:t>유저가 가지고 있는 재화</a:t>
            </a:r>
            <a:r>
              <a:rPr lang="en-US" altLang="ko-KR" dirty="0"/>
              <a:t>, </a:t>
            </a:r>
            <a:r>
              <a:rPr lang="ko-KR" altLang="en-US" dirty="0"/>
              <a:t>티켓 류의 소모 아이템들을 한번에 확인 </a:t>
            </a:r>
            <a:endParaRPr lang="en-US" altLang="ko-KR" dirty="0"/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ko-KR" altLang="en-US" dirty="0"/>
              <a:t>업적</a:t>
            </a:r>
            <a:r>
              <a:rPr lang="en-US" altLang="ko-KR" dirty="0"/>
              <a:t>: </a:t>
            </a:r>
            <a:r>
              <a:rPr lang="ko-KR" altLang="en-US" dirty="0"/>
              <a:t>구글 계정과 연동 되는 업적</a:t>
            </a:r>
            <a:r>
              <a:rPr lang="en-US" altLang="ko-KR" dirty="0"/>
              <a:t>. </a:t>
            </a:r>
            <a:r>
              <a:rPr lang="ko-KR" altLang="en-US" dirty="0"/>
              <a:t>퀘스트와 구분 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ko-KR" altLang="en-US" dirty="0"/>
              <a:t>출석부</a:t>
            </a:r>
            <a:r>
              <a:rPr lang="en-US" altLang="ko-KR" dirty="0"/>
              <a:t>: </a:t>
            </a:r>
            <a:r>
              <a:rPr lang="ko-KR" altLang="en-US" dirty="0"/>
              <a:t>매일 앱 최초 실행 시 팝업으로 출력 하기 때문에 로비 화면에서 노출 될 필요는 없으나</a:t>
            </a:r>
            <a:r>
              <a:rPr lang="en-US" altLang="ko-KR" dirty="0"/>
              <a:t>, </a:t>
            </a:r>
            <a:r>
              <a:rPr lang="ko-KR" altLang="en-US" dirty="0"/>
              <a:t>내일 출석 보상 등을 확인 하기 위해 간혹 필요한 경우가 존재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ko-KR" altLang="en-US" dirty="0"/>
              <a:t>마법 공방</a:t>
            </a:r>
            <a:r>
              <a:rPr lang="en-US" altLang="ko-KR" dirty="0"/>
              <a:t>: </a:t>
            </a:r>
            <a:r>
              <a:rPr lang="ko-KR" altLang="en-US" dirty="0"/>
              <a:t>스테이지를 진행하여 얻는 재료로 마법 캔디</a:t>
            </a:r>
            <a:r>
              <a:rPr lang="en-US" altLang="ko-KR" dirty="0"/>
              <a:t>(</a:t>
            </a:r>
            <a:r>
              <a:rPr lang="ko-KR" altLang="en-US" dirty="0"/>
              <a:t>일종의 캐릭터 전용 장비 개념</a:t>
            </a:r>
            <a:r>
              <a:rPr lang="en-US" altLang="ko-KR" dirty="0"/>
              <a:t>)</a:t>
            </a:r>
            <a:r>
              <a:rPr lang="ko-KR" altLang="en-US" dirty="0"/>
              <a:t>나 이벤트 아이템을 제작하기 위한 콘텐츠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  <a:spcBef>
                <a:spcPts val="800"/>
              </a:spcBef>
            </a:pP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A4021E-9B79-4361-8ED9-AE27EB11831A}"/>
              </a:ext>
            </a:extLst>
          </p:cNvPr>
          <p:cNvGrpSpPr>
            <a:grpSpLocks noChangeAspect="1"/>
          </p:cNvGrpSpPr>
          <p:nvPr/>
        </p:nvGrpSpPr>
        <p:grpSpPr>
          <a:xfrm>
            <a:off x="235668" y="895660"/>
            <a:ext cx="4863685" cy="789404"/>
            <a:chOff x="235670" y="615343"/>
            <a:chExt cx="4769922" cy="77418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817A46E-018B-4B0E-AB97-17D5DCC73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35"/>
            <a:stretch/>
          </p:blipFill>
          <p:spPr>
            <a:xfrm>
              <a:off x="235670" y="615344"/>
              <a:ext cx="4769922" cy="7741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74DD75-F81F-4C17-8AC3-6711135A8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170" r="-4" b="81714"/>
            <a:stretch/>
          </p:blipFill>
          <p:spPr>
            <a:xfrm>
              <a:off x="235670" y="615343"/>
              <a:ext cx="4769922" cy="420355"/>
            </a:xfrm>
            <a:prstGeom prst="rect">
              <a:avLst/>
            </a:prstGeom>
            <a:ln>
              <a:noFill/>
            </a:ln>
            <a:effectLst>
              <a:softEdge rad="50800"/>
            </a:effec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29A61E0-74AE-4E8D-B49B-C3206AA3C366}"/>
                </a:ext>
              </a:extLst>
            </p:cNvPr>
            <p:cNvSpPr/>
            <p:nvPr/>
          </p:nvSpPr>
          <p:spPr>
            <a:xfrm>
              <a:off x="235670" y="641720"/>
              <a:ext cx="4769922" cy="23374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0F0E224-52DB-4748-A461-1A382D8F231C}"/>
              </a:ext>
            </a:extLst>
          </p:cNvPr>
          <p:cNvSpPr/>
          <p:nvPr/>
        </p:nvSpPr>
        <p:spPr>
          <a:xfrm>
            <a:off x="8934659" y="1352853"/>
            <a:ext cx="398480" cy="1438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F6A728B-4C96-4AAA-BB3B-DD00B32FF334}"/>
              </a:ext>
            </a:extLst>
          </p:cNvPr>
          <p:cNvSpPr/>
          <p:nvPr/>
        </p:nvSpPr>
        <p:spPr>
          <a:xfrm>
            <a:off x="7720559" y="1853195"/>
            <a:ext cx="371607" cy="4789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CBADF8B-E529-40C9-A0B1-83BC9442FE94}"/>
              </a:ext>
            </a:extLst>
          </p:cNvPr>
          <p:cNvSpPr/>
          <p:nvPr/>
        </p:nvSpPr>
        <p:spPr>
          <a:xfrm>
            <a:off x="8526848" y="1853195"/>
            <a:ext cx="407811" cy="4789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01A4EA-5CD5-445B-81D5-241AD1581284}"/>
              </a:ext>
            </a:extLst>
          </p:cNvPr>
          <p:cNvSpPr/>
          <p:nvPr/>
        </p:nvSpPr>
        <p:spPr>
          <a:xfrm>
            <a:off x="235669" y="626408"/>
            <a:ext cx="4863686" cy="2692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좌측 중단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하단 </a:t>
            </a:r>
            <a:r>
              <a:rPr lang="en-US" altLang="ko-KR" sz="1200" b="1" dirty="0">
                <a:solidFill>
                  <a:schemeClr val="tx1"/>
                </a:solidFill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</a:rPr>
              <a:t>의도 분석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02F69B-A09F-4298-A770-04948399185D}"/>
              </a:ext>
            </a:extLst>
          </p:cNvPr>
          <p:cNvSpPr/>
          <p:nvPr/>
        </p:nvSpPr>
        <p:spPr>
          <a:xfrm>
            <a:off x="6096000" y="626408"/>
            <a:ext cx="4863686" cy="2692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추가 메뉴 구성 배치 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71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7FD6CA-00DC-4149-AA05-60897C9EEAA5}"/>
              </a:ext>
            </a:extLst>
          </p:cNvPr>
          <p:cNvSpPr/>
          <p:nvPr/>
        </p:nvSpPr>
        <p:spPr>
          <a:xfrm>
            <a:off x="457200" y="748611"/>
            <a:ext cx="2990850" cy="71886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38E4-5303-48DD-9B40-EF2A3F78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꾸밈 요소 정리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CA48-64A5-406C-B6F8-656DA4E3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4113635"/>
            <a:ext cx="11720660" cy="2674508"/>
          </a:xfrm>
        </p:spPr>
        <p:txBody>
          <a:bodyPr/>
          <a:lstStyle/>
          <a:p>
            <a:r>
              <a:rPr lang="ko-KR" altLang="en-US" dirty="0"/>
              <a:t>기능적인 것과 미적인 부분이 섞여 있으나</a:t>
            </a:r>
            <a:r>
              <a:rPr lang="en-US" altLang="ko-KR" dirty="0"/>
              <a:t>, </a:t>
            </a:r>
            <a:r>
              <a:rPr lang="ko-KR" altLang="en-US" dirty="0"/>
              <a:t>대부분의 경우 두 역할을 모두 수행함</a:t>
            </a:r>
            <a:r>
              <a:rPr lang="en-US" altLang="ko-KR" dirty="0"/>
              <a:t>.</a:t>
            </a:r>
          </a:p>
          <a:p>
            <a:r>
              <a:rPr lang="en-US" dirty="0"/>
              <a:t>2</a:t>
            </a:r>
            <a:r>
              <a:rPr lang="ko-KR" altLang="en-US" dirty="0"/>
              <a:t>번에 대한 추가 설명</a:t>
            </a:r>
            <a:r>
              <a:rPr lang="en-US" altLang="ko-KR" dirty="0"/>
              <a:t>: </a:t>
            </a:r>
            <a:r>
              <a:rPr lang="ko-KR" altLang="en-US" dirty="0"/>
              <a:t>처음 해당 버튼을 보고</a:t>
            </a:r>
            <a:r>
              <a:rPr lang="en-US" altLang="ko-KR" dirty="0"/>
              <a:t>, </a:t>
            </a:r>
            <a:r>
              <a:rPr lang="ko-KR" altLang="en-US" dirty="0"/>
              <a:t>콘텐츠 내용을 확인 할 때 까지 짧은 시간 해당 과정을 겪음</a:t>
            </a:r>
            <a:endParaRPr lang="en-US" altLang="ko-KR" dirty="0"/>
          </a:p>
          <a:p>
            <a:pPr lvl="1"/>
            <a:r>
              <a:rPr lang="ko-KR" altLang="en-US" dirty="0"/>
              <a:t>궁금증</a:t>
            </a:r>
            <a:r>
              <a:rPr lang="en-US" altLang="ko-KR" dirty="0"/>
              <a:t> </a:t>
            </a:r>
            <a:r>
              <a:rPr lang="ko-KR" altLang="en-US" dirty="0"/>
              <a:t>→ 해소</a:t>
            </a:r>
            <a:r>
              <a:rPr lang="en-US" altLang="ko-KR" dirty="0"/>
              <a:t>. </a:t>
            </a:r>
            <a:r>
              <a:rPr lang="ko-KR" altLang="en-US" dirty="0"/>
              <a:t>위 과정에서 유저는 해당 버튼을 터치 하는 행위가 즉각적인 반응을 보이고 해소 되어 뇌리에서 오래 남을 것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D21C8-E992-4E73-A08D-44DDF741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01" b="35546" l="1875" r="111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0" t="19387" r="89244" b="64100"/>
          <a:stretch/>
        </p:blipFill>
        <p:spPr>
          <a:xfrm>
            <a:off x="381001" y="2799683"/>
            <a:ext cx="1193800" cy="11407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0C9FF3-B65F-412D-9732-0397C159F0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4" t="34381" r="36363" b="31818"/>
          <a:stretch/>
        </p:blipFill>
        <p:spPr>
          <a:xfrm>
            <a:off x="314325" y="1777057"/>
            <a:ext cx="2856322" cy="84943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FD05FC-B245-4D48-B09C-7D0FD6A36C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82716" r="80955" b="1382"/>
          <a:stretch/>
        </p:blipFill>
        <p:spPr>
          <a:xfrm>
            <a:off x="2033553" y="753105"/>
            <a:ext cx="1447800" cy="71886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AC67A7-6B27-4C33-B424-2A07CE598F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82548" r="81771" b="1392"/>
          <a:stretch/>
        </p:blipFill>
        <p:spPr>
          <a:xfrm>
            <a:off x="545198" y="753105"/>
            <a:ext cx="1362075" cy="714375"/>
          </a:xfrm>
          <a:prstGeom prst="rect">
            <a:avLst/>
          </a:prstGeom>
          <a:effectLst>
            <a:softEdge rad="31750"/>
          </a:effectLst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D9DE113D-7369-4F8D-836D-2428663F1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353083"/>
              </p:ext>
            </p:extLst>
          </p:nvPr>
        </p:nvGraphicFramePr>
        <p:xfrm>
          <a:off x="3825185" y="633580"/>
          <a:ext cx="8128000" cy="3306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40">
                  <a:extLst>
                    <a:ext uri="{9D8B030D-6E8A-4147-A177-3AD203B41FA5}">
                      <a16:colId xmlns:a16="http://schemas.microsoft.com/office/drawing/2014/main" val="362586214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606273447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val="4197213328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3467524905"/>
                    </a:ext>
                  </a:extLst>
                </a:gridCol>
                <a:gridCol w="799410">
                  <a:extLst>
                    <a:ext uri="{9D8B030D-6E8A-4147-A177-3AD203B41FA5}">
                      <a16:colId xmlns:a16="http://schemas.microsoft.com/office/drawing/2014/main" val="1925433065"/>
                    </a:ext>
                  </a:extLst>
                </a:gridCol>
              </a:tblGrid>
              <a:tr h="557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적용버튼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29179"/>
                  </a:ext>
                </a:extLst>
              </a:tr>
              <a:tr h="916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신규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버튼과 연결된 팝업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페이지에 변경사항이 생겼을 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노란색 마크 표시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직접 </a:t>
                      </a:r>
                      <a:r>
                        <a:rPr lang="ko-KR" altLang="en-US" sz="1100" b="1" dirty="0">
                          <a:solidFill>
                            <a:srgbClr val="FF3300"/>
                          </a:solidFill>
                        </a:rPr>
                        <a:t>버튼을 터치해 내용을 확인 하도록 유도</a:t>
                      </a:r>
                      <a:r>
                        <a:rPr lang="en-US" altLang="ko-KR" sz="1100" b="1" dirty="0">
                          <a:solidFill>
                            <a:srgbClr val="FF3300"/>
                          </a:solidFill>
                        </a:rPr>
                        <a:t>.</a:t>
                      </a:r>
                      <a:endParaRPr lang="ko-KR" altLang="en-US" sz="1100" b="1" dirty="0">
                        <a:solidFill>
                          <a:srgbClr val="FF33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대부분의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22766"/>
                  </a:ext>
                </a:extLst>
              </a:tr>
              <a:tr h="916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콘텐츠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플레이를 통해 콘텐츠가 해금 되거나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신규 콘텐츠가 업데이트 되었을 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콘텐츠 내용을 가려두고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b="1" dirty="0">
                          <a:solidFill>
                            <a:srgbClr val="FF3300"/>
                          </a:solidFill>
                        </a:rPr>
                        <a:t>버튼을 눌렀을 때 내용을 보여주어 효과적으로 신규 콘텐츠를 전달</a:t>
                      </a:r>
                      <a:r>
                        <a:rPr lang="en-US" altLang="ko-KR" sz="1100" b="1" dirty="0">
                          <a:solidFill>
                            <a:srgbClr val="FF3300"/>
                          </a:solidFill>
                        </a:rPr>
                        <a:t>.</a:t>
                      </a:r>
                      <a:endParaRPr lang="ko-KR" altLang="en-US" sz="1100" b="1" dirty="0">
                        <a:solidFill>
                          <a:srgbClr val="FF33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41186"/>
                  </a:ext>
                </a:extLst>
              </a:tr>
              <a:tr h="916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 장식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등의 사유로 </a:t>
                      </a:r>
                      <a:r>
                        <a:rPr lang="ko-KR" altLang="en-US" sz="1100" b="1" dirty="0">
                          <a:solidFill>
                            <a:srgbClr val="FF3300"/>
                          </a:solidFill>
                        </a:rPr>
                        <a:t>유저의 이목을 끌 필요가 있을 때</a:t>
                      </a:r>
                      <a:r>
                        <a:rPr lang="en-US" altLang="ko-KR" sz="1100" b="1" dirty="0">
                          <a:solidFill>
                            <a:srgbClr val="FF3300"/>
                          </a:solidFill>
                        </a:rPr>
                        <a:t>.</a:t>
                      </a:r>
                      <a:endParaRPr lang="ko-KR" altLang="en-US" sz="1100" b="1" dirty="0">
                        <a:solidFill>
                          <a:srgbClr val="FF33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버튼에 변화를 주어 강조하기 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필요한 버튼만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161698"/>
                  </a:ext>
                </a:extLst>
              </a:tr>
            </a:tbl>
          </a:graphicData>
        </a:graphic>
      </p:graphicFrame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769A531-CF6E-4DB8-B564-A98CDACFC543}"/>
              </a:ext>
            </a:extLst>
          </p:cNvPr>
          <p:cNvSpPr/>
          <p:nvPr/>
        </p:nvSpPr>
        <p:spPr>
          <a:xfrm>
            <a:off x="1841860" y="955377"/>
            <a:ext cx="309528" cy="3429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C95C252-51B6-463E-BD87-8D525B6982D8}"/>
              </a:ext>
            </a:extLst>
          </p:cNvPr>
          <p:cNvSpPr/>
          <p:nvPr/>
        </p:nvSpPr>
        <p:spPr>
          <a:xfrm>
            <a:off x="224311" y="621068"/>
            <a:ext cx="360000" cy="360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8DCBB7-8C0E-4177-AD42-E58D8FAF7E64}"/>
              </a:ext>
            </a:extLst>
          </p:cNvPr>
          <p:cNvSpPr/>
          <p:nvPr/>
        </p:nvSpPr>
        <p:spPr>
          <a:xfrm>
            <a:off x="235670" y="2787172"/>
            <a:ext cx="360000" cy="360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CE57C2-151A-462A-A8A9-166B3BECCBCC}"/>
              </a:ext>
            </a:extLst>
          </p:cNvPr>
          <p:cNvSpPr/>
          <p:nvPr/>
        </p:nvSpPr>
        <p:spPr>
          <a:xfrm>
            <a:off x="224311" y="1603863"/>
            <a:ext cx="360000" cy="360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8AA21B1-92B3-48BA-BF20-1875EBEDC929}"/>
              </a:ext>
            </a:extLst>
          </p:cNvPr>
          <p:cNvSpPr/>
          <p:nvPr/>
        </p:nvSpPr>
        <p:spPr>
          <a:xfrm>
            <a:off x="3114106" y="689575"/>
            <a:ext cx="460224" cy="4045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5F31525-7DAE-4FAB-88E9-E52C5A9A40AA}"/>
              </a:ext>
            </a:extLst>
          </p:cNvPr>
          <p:cNvSpPr/>
          <p:nvPr/>
        </p:nvSpPr>
        <p:spPr>
          <a:xfrm>
            <a:off x="1549531" y="2030323"/>
            <a:ext cx="309528" cy="3429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1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7A765-DA26-43FB-BF28-E25FADE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 실행 시 출력 되는 팝업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CE7452-8CEC-4B59-B261-14891AB49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2690647"/>
            <a:ext cx="11720660" cy="40974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앱 실행 시 출력 되는 팝업을 정리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해당 팝업들은 게임 진행 중에 여러 번 보여줄 필요는 없으나 주요 </a:t>
            </a:r>
            <a:r>
              <a:rPr lang="en-US" altLang="ko-KR" dirty="0"/>
              <a:t>BM</a:t>
            </a:r>
            <a:r>
              <a:rPr lang="ko-KR" altLang="en-US" dirty="0"/>
              <a:t>이나 중요 업데이트</a:t>
            </a:r>
            <a:r>
              <a:rPr lang="en-US" altLang="ko-KR" dirty="0"/>
              <a:t> </a:t>
            </a:r>
            <a:r>
              <a:rPr lang="ko-KR" altLang="en-US" dirty="0"/>
              <a:t>예고</a:t>
            </a:r>
            <a:r>
              <a:rPr lang="en-US" altLang="ko-KR" dirty="0"/>
              <a:t>, </a:t>
            </a:r>
            <a:r>
              <a:rPr lang="ko-KR" altLang="en-US" dirty="0"/>
              <a:t>공지 사항 등을 보여주며</a:t>
            </a:r>
            <a:r>
              <a:rPr lang="en-US" altLang="ko-KR" dirty="0"/>
              <a:t>, </a:t>
            </a:r>
            <a:r>
              <a:rPr lang="ko-KR" altLang="en-US" dirty="0"/>
              <a:t>유저가 플레이 할 콘텐츠를 결정 하는 등 플레이와 연관 뿐만 아니라 운영 정책</a:t>
            </a:r>
            <a:r>
              <a:rPr lang="en-US" altLang="ko-KR" dirty="0"/>
              <a:t>, </a:t>
            </a:r>
            <a:r>
              <a:rPr lang="ko-KR" altLang="en-US" dirty="0"/>
              <a:t>매출 등에 영향을 미치는 요소들임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2FB789-F153-444C-917C-5AF532C87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10538"/>
              </p:ext>
            </p:extLst>
          </p:nvPr>
        </p:nvGraphicFramePr>
        <p:xfrm>
          <a:off x="2074863" y="672747"/>
          <a:ext cx="80422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6258621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97213328"/>
                    </a:ext>
                  </a:extLst>
                </a:gridCol>
                <a:gridCol w="4791075">
                  <a:extLst>
                    <a:ext uri="{9D8B030D-6E8A-4147-A177-3AD203B41FA5}">
                      <a16:colId xmlns:a16="http://schemas.microsoft.com/office/drawing/2014/main" val="3467524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팝업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2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신규 패키지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매일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패키지의 구성품과 제한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가격을 노출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32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공지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업데이트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패치 노트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버그 수정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콘텐츠나 이벤트 등의 종료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41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일일 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 갱신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매일 갱신 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퀘스트를 출력함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16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출석부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매일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이번 달 출석 보상과 기간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등을 출력함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38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475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40000"/>
            <a:lumOff val="60000"/>
          </a:schemeClr>
        </a:solidFill>
        <a:ln>
          <a:solidFill>
            <a:schemeClr val="tx1"/>
          </a:solidFill>
        </a:ln>
      </a:spPr>
      <a:bodyPr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1311</Words>
  <Application>Microsoft Office PowerPoint</Application>
  <PresentationFormat>와이드스크린</PresentationFormat>
  <Paragraphs>187</Paragraphs>
  <Slides>15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UI 배치 의도 분석</vt:lpstr>
      <vt:lpstr>게임 소개 및 작성 의도</vt:lpstr>
      <vt:lpstr>분석 게임 쿠키 런: 오븐 브레이크</vt:lpstr>
      <vt:lpstr>로비 UI 전체 요약</vt:lpstr>
      <vt:lpstr>로비 UI 배치 의도 상세 분석</vt:lpstr>
      <vt:lpstr>로비 UI 배치 의도 상세 분석</vt:lpstr>
      <vt:lpstr>로비 UI 배치 의도 상세 분석</vt:lpstr>
      <vt:lpstr>버튼 꾸밈 요소 정리</vt:lpstr>
      <vt:lpstr>앱 실행 시 출력 되는 팝업 정리</vt:lpstr>
      <vt:lpstr>캐릭터 장비</vt:lpstr>
      <vt:lpstr>PowerPoint 프레젠테이션</vt:lpstr>
      <vt:lpstr>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유저가 할 일을 줄여주는 UI</dc:title>
  <dc:creator>ghost</dc:creator>
  <cp:lastModifiedBy>fuleka@naver.com</cp:lastModifiedBy>
  <cp:revision>51</cp:revision>
  <dcterms:created xsi:type="dcterms:W3CDTF">2019-11-18T14:42:08Z</dcterms:created>
  <dcterms:modified xsi:type="dcterms:W3CDTF">2019-11-19T16:51:06Z</dcterms:modified>
</cp:coreProperties>
</file>